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1.jpg" ContentType="image/png"/>
  <Override PartName="/ppt/notesSlides/notesSlide6.xml" ContentType="application/vnd.openxmlformats-officedocument.presentationml.notesSlide+xml"/>
  <Override PartName="/ppt/media/image12.jpg" ContentType="image/pn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6"/>
  </p:notesMasterIdLst>
  <p:sldIdLst>
    <p:sldId id="257" r:id="rId2"/>
    <p:sldId id="256" r:id="rId3"/>
    <p:sldId id="259" r:id="rId4"/>
    <p:sldId id="260" r:id="rId5"/>
    <p:sldId id="265" r:id="rId6"/>
    <p:sldId id="264" r:id="rId7"/>
    <p:sldId id="291" r:id="rId8"/>
    <p:sldId id="285" r:id="rId9"/>
    <p:sldId id="262" r:id="rId10"/>
    <p:sldId id="293" r:id="rId11"/>
    <p:sldId id="267" r:id="rId12"/>
    <p:sldId id="268" r:id="rId13"/>
    <p:sldId id="273" r:id="rId14"/>
    <p:sldId id="294" r:id="rId15"/>
    <p:sldId id="266" r:id="rId16"/>
    <p:sldId id="274" r:id="rId17"/>
    <p:sldId id="278" r:id="rId18"/>
    <p:sldId id="295" r:id="rId19"/>
    <p:sldId id="282" r:id="rId20"/>
    <p:sldId id="283" r:id="rId21"/>
    <p:sldId id="296" r:id="rId22"/>
    <p:sldId id="279" r:id="rId23"/>
    <p:sldId id="297" r:id="rId24"/>
    <p:sldId id="280" r:id="rId25"/>
    <p:sldId id="281" r:id="rId26"/>
    <p:sldId id="275" r:id="rId27"/>
    <p:sldId id="269" r:id="rId28"/>
    <p:sldId id="270" r:id="rId29"/>
    <p:sldId id="272" r:id="rId30"/>
    <p:sldId id="298" r:id="rId31"/>
    <p:sldId id="299" r:id="rId32"/>
    <p:sldId id="300" r:id="rId33"/>
    <p:sldId id="301" r:id="rId34"/>
    <p:sldId id="302" r:id="rId35"/>
    <p:sldId id="303" r:id="rId36"/>
    <p:sldId id="304" r:id="rId37"/>
    <p:sldId id="305" r:id="rId38"/>
    <p:sldId id="306" r:id="rId39"/>
    <p:sldId id="307" r:id="rId40"/>
    <p:sldId id="308" r:id="rId41"/>
    <p:sldId id="309" r:id="rId42"/>
    <p:sldId id="310" r:id="rId43"/>
    <p:sldId id="311" r:id="rId44"/>
    <p:sldId id="312"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3" pos="45" userDrawn="1">
          <p15:clr>
            <a:srgbClr val="A4A3A4"/>
          </p15:clr>
        </p15:guide>
        <p15:guide id="4" pos="571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2CC"/>
    <a:srgbClr val="FFFFFF"/>
    <a:srgbClr val="3965B5"/>
    <a:srgbClr val="D8E3F8"/>
    <a:srgbClr val="CEDCF6"/>
    <a:srgbClr val="C2D4F4"/>
    <a:srgbClr val="C8D6EE"/>
    <a:srgbClr val="E2E9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64"/>
    <p:restoredTop sz="74554" autoAdjust="0"/>
  </p:normalViewPr>
  <p:slideViewPr>
    <p:cSldViewPr snapToGrid="0" showGuides="1">
      <p:cViewPr varScale="1">
        <p:scale>
          <a:sx n="93" d="100"/>
          <a:sy n="93" d="100"/>
        </p:scale>
        <p:origin x="2128" y="192"/>
      </p:cViewPr>
      <p:guideLst>
        <p:guide orient="horz" pos="2160"/>
        <p:guide pos="2880"/>
        <p:guide pos="45"/>
        <p:guide pos="5715"/>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19C109-9216-4CEC-9F26-76982EEA396B}" type="datetimeFigureOut">
              <a:rPr kumimoji="1" lang="ja-JP" altLang="en-US" smtClean="0"/>
              <a:t>2024/2/5</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9D5E75-1125-4359-92EA-033CFD5AE7A0}" type="slidenum">
              <a:rPr kumimoji="1" lang="ja-JP" altLang="en-US" smtClean="0"/>
              <a:t>‹#›</a:t>
            </a:fld>
            <a:endParaRPr kumimoji="1" lang="ja-JP" altLang="en-US"/>
          </a:p>
        </p:txBody>
      </p:sp>
    </p:spTree>
    <p:extLst>
      <p:ext uri="{BB962C8B-B14F-4D97-AF65-F5344CB8AC3E}">
        <p14:creationId xmlns:p14="http://schemas.microsoft.com/office/powerpoint/2010/main" val="117274052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a:solidFill>
                  <a:srgbClr val="CCCCCC"/>
                </a:solidFill>
                <a:effectLst/>
                <a:latin typeface="Menlo" panose="020B0609030804020204" pitchFamily="49" charset="0"/>
              </a:rPr>
              <a:t>それでは発表を始めます。</a:t>
            </a:r>
          </a:p>
          <a:p>
            <a:r>
              <a:rPr lang="ja-JP" altLang="en-US" b="0">
                <a:solidFill>
                  <a:srgbClr val="CCCCCC"/>
                </a:solidFill>
                <a:effectLst/>
                <a:latin typeface="Menlo" panose="020B0609030804020204" pitchFamily="49" charset="0"/>
              </a:rPr>
              <a:t>今回紹介する論文は</a:t>
            </a:r>
            <a:r>
              <a:rPr lang="en-US" altLang="ja-JP" b="0" dirty="0">
                <a:solidFill>
                  <a:srgbClr val="CCCCCC"/>
                </a:solidFill>
                <a:effectLst/>
                <a:latin typeface="Menlo" panose="020B0609030804020204" pitchFamily="49" charset="0"/>
              </a:rPr>
              <a:t>, </a:t>
            </a:r>
            <a:r>
              <a:rPr lang="en" altLang="ja-JP" b="0" dirty="0" err="1">
                <a:solidFill>
                  <a:srgbClr val="CCCCCC"/>
                </a:solidFill>
                <a:effectLst/>
                <a:latin typeface="Menlo" panose="020B0609030804020204" pitchFamily="49" charset="0"/>
              </a:rPr>
              <a:t>AlphaMissense</a:t>
            </a:r>
            <a:r>
              <a:rPr lang="ja-JP" altLang="en-US" b="0">
                <a:solidFill>
                  <a:srgbClr val="CCCCCC"/>
                </a:solidFill>
                <a:effectLst/>
                <a:latin typeface="Menlo" panose="020B0609030804020204" pitchFamily="49" charset="0"/>
              </a:rPr>
              <a:t>という新しいモデルの開発と</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それを使ったミスセンス変異の病原性予測についての論文です。</a:t>
            </a:r>
            <a:endParaRPr kumimoji="1" lang="en-US" altLang="ja-JP" b="0" dirty="0">
              <a:solidFill>
                <a:srgbClr val="CCCCCC"/>
              </a:solidFill>
              <a:effectLst/>
              <a:latin typeface="Menlo" panose="020B0609030804020204" pitchFamily="49" charset="0"/>
            </a:endParaRPr>
          </a:p>
          <a:p>
            <a:endParaRPr lang="ja-JP" altLang="en-US" b="0">
              <a:solidFill>
                <a:srgbClr val="CCCCCC"/>
              </a:solidFill>
              <a:effectLst/>
              <a:latin typeface="Menlo" panose="020B0609030804020204" pitchFamily="49" charset="0"/>
            </a:endParaRP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a:t>
            </a:fld>
            <a:endParaRPr kumimoji="1" lang="ja-JP" altLang="en-US"/>
          </a:p>
        </p:txBody>
      </p:sp>
    </p:spTree>
    <p:extLst>
      <p:ext uri="{BB962C8B-B14F-4D97-AF65-F5344CB8AC3E}">
        <p14:creationId xmlns:p14="http://schemas.microsoft.com/office/powerpoint/2010/main" val="3964643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a:solidFill>
                  <a:srgbClr val="CCCCCC"/>
                </a:solidFill>
                <a:effectLst/>
                <a:latin typeface="Menlo" panose="020B0609030804020204" pitchFamily="49" charset="0"/>
              </a:rPr>
              <a:t>続いてはモデルの予測と既存の研究データの比較です。</a:t>
            </a:r>
          </a:p>
          <a:p>
            <a:endParaRPr kumimoji="1" lang="ja-JP" altLang="en-US"/>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10</a:t>
            </a:fld>
            <a:endParaRPr kumimoji="1" lang="ja-JP" altLang="en-US"/>
          </a:p>
        </p:txBody>
      </p:sp>
    </p:spTree>
    <p:extLst>
      <p:ext uri="{BB962C8B-B14F-4D97-AF65-F5344CB8AC3E}">
        <p14:creationId xmlns:p14="http://schemas.microsoft.com/office/powerpoint/2010/main" val="2666334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a:solidFill>
                  <a:srgbClr val="CCCCCC"/>
                </a:solidFill>
                <a:effectLst/>
                <a:latin typeface="Menlo" panose="020B0609030804020204" pitchFamily="49" charset="0"/>
              </a:rPr>
              <a:t>まずは</a:t>
            </a:r>
            <a:r>
              <a:rPr lang="en" altLang="ja-JP" b="0" dirty="0" err="1">
                <a:solidFill>
                  <a:srgbClr val="CCCCCC"/>
                </a:solidFill>
                <a:effectLst/>
                <a:latin typeface="Menlo" panose="020B0609030804020204" pitchFamily="49" charset="0"/>
              </a:rPr>
              <a:t>ClinVar</a:t>
            </a:r>
            <a:r>
              <a:rPr lang="ja-JP" altLang="en-US" b="0">
                <a:solidFill>
                  <a:srgbClr val="CCCCCC"/>
                </a:solidFill>
                <a:effectLst/>
                <a:latin typeface="Menlo" panose="020B0609030804020204" pitchFamily="49" charset="0"/>
              </a:rPr>
              <a:t>というデータセットについて評価を行いました。</a:t>
            </a:r>
            <a:r>
              <a:rPr lang="en-US" altLang="ja-JP" b="0" dirty="0" err="1">
                <a:solidFill>
                  <a:srgbClr val="CCCCCC"/>
                </a:solidFill>
                <a:effectLst/>
                <a:latin typeface="Menlo" panose="020B0609030804020204" pitchFamily="49" charset="0"/>
              </a:rPr>
              <a:t>ClinVar</a:t>
            </a:r>
            <a:r>
              <a:rPr lang="ja-JP" altLang="en-US" b="0">
                <a:solidFill>
                  <a:srgbClr val="CCCCCC"/>
                </a:solidFill>
                <a:effectLst/>
                <a:latin typeface="Menlo" panose="020B0609030804020204" pitchFamily="49" charset="0"/>
              </a:rPr>
              <a:t>は研究機関などから寄託された遺伝子変異の病原性をおこなった実験結果のデータベースなのですが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そのデータついて</a:t>
            </a:r>
            <a:r>
              <a:rPr lang="en" altLang="ja-JP" b="0" dirty="0" err="1">
                <a:solidFill>
                  <a:srgbClr val="CCCCCC"/>
                </a:solidFill>
                <a:effectLst/>
                <a:latin typeface="Menlo" panose="020B0609030804020204" pitchFamily="49" charset="0"/>
              </a:rPr>
              <a:t>AlphaMissense</a:t>
            </a:r>
            <a:r>
              <a:rPr lang="ja-JP" altLang="en-US" b="0">
                <a:solidFill>
                  <a:srgbClr val="CCCCCC"/>
                </a:solidFill>
                <a:effectLst/>
                <a:latin typeface="Menlo" panose="020B0609030804020204" pitchFamily="49" charset="0"/>
              </a:rPr>
              <a:t>は既存モデルを上回る病原性予測性能を示しました。ここでは同じ</a:t>
            </a:r>
            <a:r>
              <a:rPr lang="en" altLang="ja-JP" b="0" dirty="0" err="1">
                <a:solidFill>
                  <a:srgbClr val="CCCCCC"/>
                </a:solidFill>
                <a:effectLst/>
                <a:latin typeface="Menlo" panose="020B0609030804020204" pitchFamily="49" charset="0"/>
              </a:rPr>
              <a:t>ClinVar</a:t>
            </a:r>
            <a:r>
              <a:rPr lang="ja-JP" altLang="en-US" b="0">
                <a:solidFill>
                  <a:srgbClr val="CCCCCC"/>
                </a:solidFill>
                <a:effectLst/>
                <a:latin typeface="Menlo" panose="020B0609030804020204" pitchFamily="49" charset="0"/>
              </a:rPr>
              <a:t>データ</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まあおそらく評価用データとは別の学習データだと思うんですけれども</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それを使って学習したモデルよりも高い性能を示していて</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学習データのバイアス</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例えばこういう変異が報告されやすいといったことを学習している可能性のあるモデルよりも高い性能を示しました。</a:t>
            </a:r>
            <a:endParaRPr lang="en-US" altLang="ja-JP"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a:solidFill>
                  <a:srgbClr val="CCCCCC"/>
                </a:solidFill>
                <a:effectLst/>
                <a:latin typeface="Menlo" panose="020B0609030804020204" pitchFamily="49" charset="0"/>
              </a:rPr>
              <a:t>また</a:t>
            </a:r>
            <a:r>
              <a:rPr lang="en" altLang="ja-JP" b="0" dirty="0" err="1">
                <a:solidFill>
                  <a:srgbClr val="CCCCCC"/>
                </a:solidFill>
                <a:effectLst/>
                <a:latin typeface="Menlo" panose="020B0609030804020204" pitchFamily="49" charset="0"/>
              </a:rPr>
              <a:t>ClinVar</a:t>
            </a:r>
            <a:r>
              <a:rPr lang="ja-JP" altLang="en-US" b="0">
                <a:solidFill>
                  <a:srgbClr val="CCCCCC"/>
                </a:solidFill>
                <a:effectLst/>
                <a:latin typeface="Menlo" panose="020B0609030804020204" pitchFamily="49" charset="0"/>
              </a:rPr>
              <a:t>のデータのうち進化的に保存された遺伝子についてのみ比較しても</a:t>
            </a:r>
            <a:r>
              <a:rPr lang="en" altLang="ja-JP" b="0" dirty="0" err="1">
                <a:solidFill>
                  <a:srgbClr val="CCCCCC"/>
                </a:solidFill>
                <a:effectLst/>
                <a:latin typeface="Menlo" panose="020B0609030804020204" pitchFamily="49" charset="0"/>
              </a:rPr>
              <a:t>AlphaMissense</a:t>
            </a:r>
            <a:r>
              <a:rPr lang="ja-JP" altLang="en-US" b="0">
                <a:solidFill>
                  <a:srgbClr val="CCCCCC"/>
                </a:solidFill>
                <a:effectLst/>
                <a:latin typeface="Menlo" panose="020B0609030804020204" pitchFamily="49" charset="0"/>
              </a:rPr>
              <a:t>が最も高い性能を示していて</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単に配列の進化的に保存された配列を学習しているのではなく</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ちゃんとその変異の影響を予測しているということが示唆されました。</a:t>
            </a:r>
          </a:p>
          <a:p>
            <a:endParaRPr lang="ja-JP" altLang="en-US" b="0">
              <a:solidFill>
                <a:srgbClr val="CCCCCC"/>
              </a:solidFill>
              <a:effectLst/>
              <a:latin typeface="Menlo" panose="020B0609030804020204" pitchFamily="49" charset="0"/>
            </a:endParaRP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11</a:t>
            </a:fld>
            <a:endParaRPr kumimoji="1" lang="ja-JP" altLang="en-US"/>
          </a:p>
        </p:txBody>
      </p:sp>
    </p:spTree>
    <p:extLst>
      <p:ext uri="{BB962C8B-B14F-4D97-AF65-F5344CB8AC3E}">
        <p14:creationId xmlns:p14="http://schemas.microsoft.com/office/powerpoint/2010/main" val="304808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a:solidFill>
                  <a:srgbClr val="CCCCCC"/>
                </a:solidFill>
                <a:effectLst/>
                <a:latin typeface="Menlo" panose="020B0609030804020204" pitchFamily="49" charset="0"/>
              </a:rPr>
              <a:t>また遺伝子ごとの精度の平均値も求めていて</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各遺伝子についての精度の平均値でも本モデルの精度が最も高いことを示しました。</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実際の研究においては</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対象となる遺伝子がすでにわかっていて</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その中で病原性のある変異を探したいという場合もありますが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そのようなケースでも本モデルが有用であると示されました。</a:t>
            </a:r>
          </a:p>
          <a:p>
            <a:r>
              <a:rPr lang="ja-JP" altLang="en-US" b="0">
                <a:solidFill>
                  <a:srgbClr val="CCCCCC"/>
                </a:solidFill>
                <a:effectLst/>
                <a:latin typeface="Menlo" panose="020B0609030804020204" pitchFamily="49" charset="0"/>
              </a:rPr>
              <a:t>また</a:t>
            </a:r>
            <a:r>
              <a:rPr lang="en-US" altLang="ja-JP" b="0" dirty="0" err="1">
                <a:solidFill>
                  <a:srgbClr val="CCCCCC"/>
                </a:solidFill>
                <a:effectLst/>
                <a:latin typeface="Menlo" panose="020B0609030804020204" pitchFamily="49" charset="0"/>
              </a:rPr>
              <a:t>AlphaMissense</a:t>
            </a:r>
            <a:r>
              <a:rPr lang="ja-JP" altLang="en-US" b="0">
                <a:solidFill>
                  <a:srgbClr val="CCCCCC"/>
                </a:solidFill>
                <a:effectLst/>
                <a:latin typeface="Menlo" panose="020B0609030804020204" pitchFamily="49" charset="0"/>
              </a:rPr>
              <a:t>の予測精度は</a:t>
            </a:r>
            <a:r>
              <a:rPr lang="en" altLang="ja-JP" b="0" dirty="0" err="1">
                <a:solidFill>
                  <a:srgbClr val="CCCCCC"/>
                </a:solidFill>
                <a:effectLst/>
                <a:latin typeface="Menlo" panose="020B0609030804020204" pitchFamily="49" charset="0"/>
              </a:rPr>
              <a:t>AlphaFold</a:t>
            </a:r>
            <a:r>
              <a:rPr lang="ja-JP" altLang="en-US" b="0">
                <a:solidFill>
                  <a:srgbClr val="CCCCCC"/>
                </a:solidFill>
                <a:effectLst/>
                <a:latin typeface="Menlo" panose="020B0609030804020204" pitchFamily="49" charset="0"/>
              </a:rPr>
              <a:t>の構造予測の</a:t>
            </a:r>
            <a:r>
              <a:rPr lang="en" altLang="ja-JP" b="0" dirty="0">
                <a:solidFill>
                  <a:srgbClr val="CCCCCC"/>
                </a:solidFill>
                <a:effectLst/>
                <a:latin typeface="Menlo" panose="020B0609030804020204" pitchFamily="49" charset="0"/>
              </a:rPr>
              <a:t>confidence level, </a:t>
            </a:r>
            <a:r>
              <a:rPr lang="ja-JP" altLang="en-US" b="0">
                <a:solidFill>
                  <a:srgbClr val="CCCCCC"/>
                </a:solidFill>
                <a:effectLst/>
                <a:latin typeface="Menlo" panose="020B0609030804020204" pitchFamily="49" charset="0"/>
              </a:rPr>
              <a:t>モデル自身が自分の予測をどれだけ正しいと予測しているかには依存しませんでした。一方で</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タンパク質の乱雑性が高いと</a:t>
            </a:r>
            <a:r>
              <a:rPr lang="en-US" altLang="ja-JP" b="0" dirty="0" err="1">
                <a:solidFill>
                  <a:srgbClr val="CCCCCC"/>
                </a:solidFill>
                <a:effectLst/>
                <a:latin typeface="Menlo" panose="020B0609030804020204" pitchFamily="49" charset="0"/>
              </a:rPr>
              <a:t>AlphaFold</a:t>
            </a:r>
            <a:r>
              <a:rPr lang="ja-JP" altLang="en-US" b="0">
                <a:solidFill>
                  <a:srgbClr val="CCCCCC"/>
                </a:solidFill>
                <a:effectLst/>
                <a:latin typeface="Menlo" panose="020B0609030804020204" pitchFamily="49" charset="0"/>
              </a:rPr>
              <a:t>が予想した領域では予測精度が下がっていました。</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12</a:t>
            </a:fld>
            <a:endParaRPr kumimoji="1" lang="ja-JP" altLang="en-US"/>
          </a:p>
        </p:txBody>
      </p:sp>
    </p:spTree>
    <p:extLst>
      <p:ext uri="{BB962C8B-B14F-4D97-AF65-F5344CB8AC3E}">
        <p14:creationId xmlns:p14="http://schemas.microsoft.com/office/powerpoint/2010/main" val="2042381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a:solidFill>
                  <a:srgbClr val="CCCCCC"/>
                </a:solidFill>
                <a:effectLst/>
                <a:latin typeface="Menlo" panose="020B0609030804020204" pitchFamily="49" charset="0"/>
              </a:rPr>
              <a:t>その他のデータセットでの評価も行っています。発達障害の子どもで見られる変異を収集した</a:t>
            </a:r>
            <a:r>
              <a:rPr lang="en" altLang="ja-JP" b="0" dirty="0">
                <a:solidFill>
                  <a:srgbClr val="CCCCCC"/>
                </a:solidFill>
                <a:effectLst/>
                <a:latin typeface="Menlo" panose="020B0609030804020204" pitchFamily="49" charset="0"/>
              </a:rPr>
              <a:t>DDD</a:t>
            </a:r>
            <a:r>
              <a:rPr lang="ja-JP" altLang="en-US" b="0">
                <a:solidFill>
                  <a:srgbClr val="CCCCCC"/>
                </a:solidFill>
                <a:effectLst/>
                <a:latin typeface="Menlo" panose="020B0609030804020204" pitchFamily="49" charset="0"/>
              </a:rPr>
              <a:t>というデータベース</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それからがん細胞で多く見られる変異を集めたデータベースで病原性を予測できるかを評価し</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どちらの指標でも</a:t>
            </a:r>
            <a:r>
              <a:rPr lang="en" altLang="ja-JP" b="0" dirty="0" err="1">
                <a:solidFill>
                  <a:srgbClr val="CCCCCC"/>
                </a:solidFill>
                <a:effectLst/>
                <a:latin typeface="Menlo" panose="020B0609030804020204" pitchFamily="49" charset="0"/>
              </a:rPr>
              <a:t>AlphaMissense</a:t>
            </a:r>
            <a:r>
              <a:rPr lang="ja-JP" altLang="en-US" b="0">
                <a:solidFill>
                  <a:srgbClr val="CCCCCC"/>
                </a:solidFill>
                <a:effectLst/>
                <a:latin typeface="Menlo" panose="020B0609030804020204" pitchFamily="49" charset="0"/>
              </a:rPr>
              <a:t>の性能が最も高くなっていました。特に左の</a:t>
            </a:r>
            <a:r>
              <a:rPr lang="en" altLang="ja-JP" b="0" dirty="0">
                <a:solidFill>
                  <a:srgbClr val="CCCCCC"/>
                </a:solidFill>
                <a:effectLst/>
                <a:latin typeface="Menlo" panose="020B0609030804020204" pitchFamily="49" charset="0"/>
              </a:rPr>
              <a:t>DDD</a:t>
            </a:r>
            <a:r>
              <a:rPr lang="ja-JP" altLang="en-US" b="0">
                <a:solidFill>
                  <a:srgbClr val="CCCCCC"/>
                </a:solidFill>
                <a:effectLst/>
                <a:latin typeface="Menlo" panose="020B0609030804020204" pitchFamily="49" charset="0"/>
              </a:rPr>
              <a:t>は子どもと親のゲノムを比較して親には見られない変異を集めていて</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そのような</a:t>
            </a:r>
            <a:r>
              <a:rPr lang="en" altLang="ja-JP" b="0" dirty="0">
                <a:solidFill>
                  <a:srgbClr val="CCCCCC"/>
                </a:solidFill>
                <a:effectLst/>
                <a:latin typeface="Menlo" panose="020B0609030804020204" pitchFamily="49" charset="0"/>
              </a:rPr>
              <a:t>de novo</a:t>
            </a:r>
            <a:r>
              <a:rPr lang="ja-JP" altLang="en-US" b="0">
                <a:solidFill>
                  <a:srgbClr val="CCCCCC"/>
                </a:solidFill>
                <a:effectLst/>
                <a:latin typeface="Menlo" panose="020B0609030804020204" pitchFamily="49" charset="0"/>
              </a:rPr>
              <a:t>変異に対しても予測ができることを示しました。</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13</a:t>
            </a:fld>
            <a:endParaRPr kumimoji="1" lang="ja-JP" altLang="en-US"/>
          </a:p>
        </p:txBody>
      </p:sp>
    </p:spTree>
    <p:extLst>
      <p:ext uri="{BB962C8B-B14F-4D97-AF65-F5344CB8AC3E}">
        <p14:creationId xmlns:p14="http://schemas.microsoft.com/office/powerpoint/2010/main" val="30544315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a:solidFill>
                  <a:srgbClr val="CCCCCC"/>
                </a:solidFill>
                <a:effectLst/>
                <a:latin typeface="Menlo" panose="020B0609030804020204" pitchFamily="49" charset="0"/>
              </a:rPr>
              <a:t>次に</a:t>
            </a:r>
            <a:r>
              <a:rPr lang="en-US" altLang="ja-JP" b="0" dirty="0">
                <a:solidFill>
                  <a:srgbClr val="CCCCCC"/>
                </a:solidFill>
                <a:effectLst/>
                <a:latin typeface="Menlo" panose="020B0609030804020204" pitchFamily="49" charset="0"/>
              </a:rPr>
              <a:t>, </a:t>
            </a:r>
            <a:r>
              <a:rPr lang="en" altLang="ja-JP" b="0" dirty="0">
                <a:solidFill>
                  <a:srgbClr val="CCCCCC"/>
                </a:solidFill>
                <a:effectLst/>
                <a:latin typeface="Menlo" panose="020B0609030804020204" pitchFamily="49" charset="0"/>
              </a:rPr>
              <a:t>MAVE</a:t>
            </a:r>
            <a:r>
              <a:rPr lang="ja-JP" altLang="en-US" b="0">
                <a:solidFill>
                  <a:srgbClr val="CCCCCC"/>
                </a:solidFill>
                <a:effectLst/>
                <a:latin typeface="Menlo" panose="020B0609030804020204" pitchFamily="49" charset="0"/>
              </a:rPr>
              <a:t>試験結果との比較と</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それによる生命科学的知見との照合です。</a:t>
            </a:r>
          </a:p>
          <a:p>
            <a:endParaRPr kumimoji="1" lang="ja-JP" altLang="en-US"/>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14</a:t>
            </a:fld>
            <a:endParaRPr kumimoji="1" lang="ja-JP" altLang="en-US"/>
          </a:p>
        </p:txBody>
      </p:sp>
    </p:spTree>
    <p:extLst>
      <p:ext uri="{BB962C8B-B14F-4D97-AF65-F5344CB8AC3E}">
        <p14:creationId xmlns:p14="http://schemas.microsoft.com/office/powerpoint/2010/main" val="3636490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a:solidFill>
                  <a:srgbClr val="CCCCCC"/>
                </a:solidFill>
                <a:effectLst/>
                <a:latin typeface="Menlo" panose="020B0609030804020204" pitchFamily="49" charset="0"/>
              </a:rPr>
              <a:t>まず</a:t>
            </a:r>
            <a:r>
              <a:rPr lang="en" altLang="ja-JP" b="0" dirty="0">
                <a:solidFill>
                  <a:srgbClr val="CCCCCC"/>
                </a:solidFill>
                <a:effectLst/>
                <a:latin typeface="Menlo" panose="020B0609030804020204" pitchFamily="49" charset="0"/>
              </a:rPr>
              <a:t>MAVE</a:t>
            </a:r>
            <a:r>
              <a:rPr lang="ja-JP" altLang="en-US" b="0">
                <a:solidFill>
                  <a:srgbClr val="CCCCCC"/>
                </a:solidFill>
                <a:effectLst/>
                <a:latin typeface="Menlo" panose="020B0609030804020204" pitchFamily="49" charset="0"/>
              </a:rPr>
              <a:t>のデータとしては</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過去の</a:t>
            </a:r>
            <a:r>
              <a:rPr lang="en" altLang="ja-JP" b="0" dirty="0">
                <a:solidFill>
                  <a:srgbClr val="CCCCCC"/>
                </a:solidFill>
                <a:effectLst/>
                <a:latin typeface="Menlo" panose="020B0609030804020204" pitchFamily="49" charset="0"/>
              </a:rPr>
              <a:t>MAVE</a:t>
            </a:r>
            <a:r>
              <a:rPr lang="ja-JP" altLang="en-US" b="0">
                <a:solidFill>
                  <a:srgbClr val="CCCCCC"/>
                </a:solidFill>
                <a:effectLst/>
                <a:latin typeface="Menlo" panose="020B0609030804020204" pitchFamily="49" charset="0"/>
              </a:rPr>
              <a:t>実験の結果を集めた</a:t>
            </a:r>
            <a:r>
              <a:rPr lang="en" altLang="ja-JP" b="0" dirty="0">
                <a:solidFill>
                  <a:srgbClr val="CCCCCC"/>
                </a:solidFill>
                <a:effectLst/>
                <a:latin typeface="Menlo" panose="020B0609030804020204" pitchFamily="49" charset="0"/>
              </a:rPr>
              <a:t>Protein Gym</a:t>
            </a:r>
            <a:r>
              <a:rPr lang="ja-JP" altLang="en-US" b="0">
                <a:solidFill>
                  <a:srgbClr val="CCCCCC"/>
                </a:solidFill>
                <a:effectLst/>
                <a:latin typeface="Menlo" panose="020B0609030804020204" pitchFamily="49" charset="0"/>
              </a:rPr>
              <a:t>というデータベースを使いました。またそれとは別に</a:t>
            </a:r>
            <a:r>
              <a:rPr lang="en-US" altLang="ja-JP" b="0" dirty="0">
                <a:solidFill>
                  <a:srgbClr val="CCCCCC"/>
                </a:solidFill>
                <a:effectLst/>
                <a:latin typeface="Menlo" panose="020B0609030804020204" pitchFamily="49" charset="0"/>
              </a:rPr>
              <a:t>, </a:t>
            </a:r>
            <a:r>
              <a:rPr lang="en" altLang="ja-JP" b="0" dirty="0" err="1">
                <a:solidFill>
                  <a:srgbClr val="CCCCCC"/>
                </a:solidFill>
                <a:effectLst/>
                <a:latin typeface="Menlo" panose="020B0609030804020204" pitchFamily="49" charset="0"/>
              </a:rPr>
              <a:t>ProteinGym</a:t>
            </a:r>
            <a:r>
              <a:rPr lang="ja-JP" altLang="en-US" b="0">
                <a:solidFill>
                  <a:srgbClr val="CCCCCC"/>
                </a:solidFill>
                <a:effectLst/>
                <a:latin typeface="Menlo" panose="020B0609030804020204" pitchFamily="49" charset="0"/>
              </a:rPr>
              <a:t>にない</a:t>
            </a:r>
            <a:r>
              <a:rPr lang="en" altLang="ja-JP" b="0" dirty="0">
                <a:solidFill>
                  <a:srgbClr val="CCCCCC"/>
                </a:solidFill>
                <a:effectLst/>
                <a:latin typeface="Menlo" panose="020B0609030804020204" pitchFamily="49" charset="0"/>
              </a:rPr>
              <a:t>MAVE</a:t>
            </a:r>
            <a:r>
              <a:rPr lang="ja-JP" altLang="en-US" b="0">
                <a:solidFill>
                  <a:srgbClr val="CCCCCC"/>
                </a:solidFill>
                <a:effectLst/>
                <a:latin typeface="Menlo" panose="020B0609030804020204" pitchFamily="49" charset="0"/>
              </a:rPr>
              <a:t>論文を独自にサーベイし</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そのデータを予測結果と比較しました。</a:t>
            </a:r>
          </a:p>
          <a:p>
            <a:endParaRPr lang="en-US" altLang="ja-JP" b="0" dirty="0">
              <a:solidFill>
                <a:srgbClr val="CCCCCC"/>
              </a:solidFill>
              <a:effectLst/>
              <a:latin typeface="Menlo" panose="020B0609030804020204" pitchFamily="49" charset="0"/>
            </a:endParaRPr>
          </a:p>
          <a:p>
            <a:r>
              <a:rPr lang="ja-JP" altLang="en-US" b="0">
                <a:solidFill>
                  <a:srgbClr val="CCCCCC"/>
                </a:solidFill>
                <a:effectLst/>
                <a:latin typeface="Menlo" panose="020B0609030804020204" pitchFamily="49" charset="0"/>
              </a:rPr>
              <a:t>その結果</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どちらのデータベースにおいても</a:t>
            </a:r>
            <a:r>
              <a:rPr lang="en" altLang="ja-JP" b="0" dirty="0" err="1">
                <a:solidFill>
                  <a:srgbClr val="CCCCCC"/>
                </a:solidFill>
                <a:effectLst/>
                <a:latin typeface="Menlo" panose="020B0609030804020204" pitchFamily="49" charset="0"/>
              </a:rPr>
              <a:t>AlphaMissense</a:t>
            </a:r>
            <a:r>
              <a:rPr lang="ja-JP" altLang="en-US" b="0">
                <a:solidFill>
                  <a:srgbClr val="CCCCCC"/>
                </a:solidFill>
                <a:effectLst/>
                <a:latin typeface="Menlo" panose="020B0609030804020204" pitchFamily="49" charset="0"/>
              </a:rPr>
              <a:t>が最も高い実験データとの相関を示しました。一部タンパク質について</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理由はよくわからないんですけれども予測できなかったモデルがあったそうなのですが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公平を期すため全ての手法で予測できたタンパク質に限って比較しても</a:t>
            </a:r>
            <a:r>
              <a:rPr lang="en" altLang="ja-JP" b="0" dirty="0" err="1">
                <a:solidFill>
                  <a:srgbClr val="CCCCCC"/>
                </a:solidFill>
                <a:effectLst/>
                <a:latin typeface="Menlo" panose="020B0609030804020204" pitchFamily="49" charset="0"/>
              </a:rPr>
              <a:t>AlphaMissense</a:t>
            </a:r>
            <a:r>
              <a:rPr lang="ja-JP" altLang="en-US" b="0">
                <a:solidFill>
                  <a:srgbClr val="CCCCCC"/>
                </a:solidFill>
                <a:effectLst/>
                <a:latin typeface="Menlo" panose="020B0609030804020204" pitchFamily="49" charset="0"/>
              </a:rPr>
              <a:t>が最も良かったということです。</a:t>
            </a:r>
          </a:p>
          <a:p>
            <a:endParaRPr lang="en-US" altLang="ja-JP" b="0" dirty="0">
              <a:solidFill>
                <a:srgbClr val="CCCCCC"/>
              </a:solidFill>
              <a:effectLst/>
              <a:latin typeface="Menlo" panose="020B0609030804020204" pitchFamily="49" charset="0"/>
            </a:endParaRPr>
          </a:p>
          <a:p>
            <a:r>
              <a:rPr lang="ja-JP" altLang="en-US" b="0">
                <a:solidFill>
                  <a:srgbClr val="CCCCCC"/>
                </a:solidFill>
                <a:effectLst/>
                <a:latin typeface="Menlo" panose="020B0609030804020204" pitchFamily="49" charset="0"/>
              </a:rPr>
              <a:t>またタンパク質ごとに相関を見ても</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多くのタンパク質で</a:t>
            </a:r>
            <a:r>
              <a:rPr lang="en" altLang="ja-JP" b="0" dirty="0" err="1">
                <a:solidFill>
                  <a:srgbClr val="CCCCCC"/>
                </a:solidFill>
                <a:effectLst/>
                <a:latin typeface="Menlo" panose="020B0609030804020204" pitchFamily="49" charset="0"/>
              </a:rPr>
              <a:t>AlphaMissense</a:t>
            </a:r>
            <a:r>
              <a:rPr lang="ja-JP" altLang="en-US" b="0">
                <a:solidFill>
                  <a:srgbClr val="CCCCCC"/>
                </a:solidFill>
                <a:effectLst/>
                <a:latin typeface="Menlo" panose="020B0609030804020204" pitchFamily="49" charset="0"/>
              </a:rPr>
              <a:t>が最も高い病原性予測性能を示しました。</a:t>
            </a:r>
          </a:p>
          <a:p>
            <a:endParaRPr lang="en-US" altLang="ja-JP" b="0" dirty="0">
              <a:solidFill>
                <a:srgbClr val="CCCCCC"/>
              </a:solidFill>
              <a:effectLst/>
              <a:latin typeface="Menlo" panose="020B0609030804020204" pitchFamily="49" charset="0"/>
            </a:endParaRPr>
          </a:p>
          <a:p>
            <a:r>
              <a:rPr lang="ja-JP" altLang="en-US" b="0">
                <a:solidFill>
                  <a:srgbClr val="CCCCCC"/>
                </a:solidFill>
                <a:effectLst/>
                <a:latin typeface="Menlo" panose="020B0609030804020204" pitchFamily="49" charset="0"/>
              </a:rPr>
              <a:t>そして 次に</a:t>
            </a:r>
            <a:r>
              <a:rPr lang="en-US" altLang="ja-JP" b="0" dirty="0">
                <a:solidFill>
                  <a:srgbClr val="CCCCCC"/>
                </a:solidFill>
                <a:effectLst/>
                <a:latin typeface="Menlo" panose="020B0609030804020204" pitchFamily="49" charset="0"/>
              </a:rPr>
              <a:t>2</a:t>
            </a:r>
            <a:r>
              <a:rPr lang="ja-JP" altLang="en-US" b="0">
                <a:solidFill>
                  <a:srgbClr val="CCCCCC"/>
                </a:solidFill>
                <a:effectLst/>
                <a:latin typeface="Menlo" panose="020B0609030804020204" pitchFamily="49" charset="0"/>
              </a:rPr>
              <a:t>つのタンパク質</a:t>
            </a:r>
            <a:r>
              <a:rPr lang="en-US" altLang="ja-JP" b="0" dirty="0">
                <a:solidFill>
                  <a:srgbClr val="CCCCCC"/>
                </a:solidFill>
                <a:effectLst/>
                <a:latin typeface="Menlo" panose="020B0609030804020204" pitchFamily="49" charset="0"/>
              </a:rPr>
              <a:t>,</a:t>
            </a:r>
            <a:r>
              <a:rPr lang="ja-JP" altLang="en-US" b="0">
                <a:solidFill>
                  <a:srgbClr val="CCCCCC"/>
                </a:solidFill>
                <a:effectLst/>
                <a:latin typeface="Menlo" panose="020B0609030804020204" pitchFamily="49" charset="0"/>
              </a:rPr>
              <a:t>この</a:t>
            </a:r>
            <a:r>
              <a:rPr lang="en" altLang="ja-JP" b="0" dirty="0">
                <a:solidFill>
                  <a:srgbClr val="CCCCCC"/>
                </a:solidFill>
                <a:effectLst/>
                <a:latin typeface="Menlo" panose="020B0609030804020204" pitchFamily="49" charset="0"/>
              </a:rPr>
              <a:t>SHOC2</a:t>
            </a:r>
            <a:r>
              <a:rPr lang="ja-JP" altLang="en-US" b="0">
                <a:solidFill>
                  <a:srgbClr val="CCCCCC"/>
                </a:solidFill>
                <a:effectLst/>
                <a:latin typeface="Menlo" panose="020B0609030804020204" pitchFamily="49" charset="0"/>
              </a:rPr>
              <a:t>と</a:t>
            </a:r>
            <a:r>
              <a:rPr lang="en" altLang="ja-JP" b="0" dirty="0">
                <a:solidFill>
                  <a:srgbClr val="CCCCCC"/>
                </a:solidFill>
                <a:effectLst/>
                <a:latin typeface="Menlo" panose="020B0609030804020204" pitchFamily="49" charset="0"/>
              </a:rPr>
              <a:t>GCK</a:t>
            </a:r>
            <a:r>
              <a:rPr lang="ja-JP" altLang="en-US" b="0">
                <a:solidFill>
                  <a:srgbClr val="CCCCCC"/>
                </a:solidFill>
                <a:effectLst/>
                <a:latin typeface="Menlo" panose="020B0609030804020204" pitchFamily="49" charset="0"/>
              </a:rPr>
              <a:t>を例に</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詳細な予測を比較しました。</a:t>
            </a:r>
          </a:p>
          <a:p>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15</a:t>
            </a:fld>
            <a:endParaRPr kumimoji="1" lang="ja-JP" altLang="en-US"/>
          </a:p>
        </p:txBody>
      </p:sp>
    </p:spTree>
    <p:extLst>
      <p:ext uri="{BB962C8B-B14F-4D97-AF65-F5344CB8AC3E}">
        <p14:creationId xmlns:p14="http://schemas.microsoft.com/office/powerpoint/2010/main" val="3573737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a:solidFill>
                  <a:srgbClr val="CCCCCC"/>
                </a:solidFill>
                <a:effectLst/>
                <a:latin typeface="Menlo" panose="020B0609030804020204" pitchFamily="49" charset="0"/>
              </a:rPr>
              <a:t>まずは</a:t>
            </a:r>
            <a:r>
              <a:rPr lang="en" altLang="ja-JP" b="0" dirty="0">
                <a:solidFill>
                  <a:srgbClr val="CCCCCC"/>
                </a:solidFill>
                <a:effectLst/>
                <a:latin typeface="Menlo" panose="020B0609030804020204" pitchFamily="49" charset="0"/>
              </a:rPr>
              <a:t>SHOC2</a:t>
            </a:r>
            <a:r>
              <a:rPr lang="ja-JP" altLang="en-US" b="0">
                <a:solidFill>
                  <a:srgbClr val="CCCCCC"/>
                </a:solidFill>
                <a:effectLst/>
                <a:latin typeface="Menlo" panose="020B0609030804020204" pitchFamily="49" charset="0"/>
              </a:rPr>
              <a:t>についてです。</a:t>
            </a:r>
            <a:r>
              <a:rPr lang="en" altLang="ja-JP" b="0" dirty="0">
                <a:solidFill>
                  <a:srgbClr val="CCCCCC"/>
                </a:solidFill>
                <a:effectLst/>
                <a:latin typeface="Menlo" panose="020B0609030804020204" pitchFamily="49" charset="0"/>
              </a:rPr>
              <a:t>SHOC2</a:t>
            </a:r>
            <a:r>
              <a:rPr lang="ja-JP" altLang="en-US" b="0">
                <a:solidFill>
                  <a:srgbClr val="CCCCCC"/>
                </a:solidFill>
                <a:effectLst/>
                <a:latin typeface="Menlo" panose="020B0609030804020204" pitchFamily="49" charset="0"/>
              </a:rPr>
              <a:t>は</a:t>
            </a:r>
            <a:r>
              <a:rPr lang="en" altLang="ja-JP" b="0" dirty="0">
                <a:solidFill>
                  <a:srgbClr val="CCCCCC"/>
                </a:solidFill>
                <a:effectLst/>
                <a:latin typeface="Menlo" panose="020B0609030804020204" pitchFamily="49" charset="0"/>
              </a:rPr>
              <a:t>MRAS</a:t>
            </a:r>
            <a:r>
              <a:rPr lang="ja-JP" altLang="en-US" b="0">
                <a:solidFill>
                  <a:srgbClr val="CCCCCC"/>
                </a:solidFill>
                <a:effectLst/>
                <a:latin typeface="Menlo" panose="020B0609030804020204" pitchFamily="49" charset="0"/>
              </a:rPr>
              <a:t>および</a:t>
            </a:r>
            <a:r>
              <a:rPr lang="en" altLang="ja-JP" b="0" dirty="0">
                <a:solidFill>
                  <a:srgbClr val="CCCCCC"/>
                </a:solidFill>
                <a:effectLst/>
                <a:latin typeface="Menlo" panose="020B0609030804020204" pitchFamily="49" charset="0"/>
              </a:rPr>
              <a:t>PP1C</a:t>
            </a:r>
            <a:r>
              <a:rPr lang="ja-JP" altLang="en-US" b="0">
                <a:solidFill>
                  <a:srgbClr val="CCCCCC"/>
                </a:solidFill>
                <a:effectLst/>
                <a:latin typeface="Menlo" panose="020B0609030804020204" pitchFamily="49" charset="0"/>
              </a:rPr>
              <a:t>というタンパク質と複合体を形成し</a:t>
            </a:r>
            <a:r>
              <a:rPr lang="en-US" altLang="ja-JP" b="0" dirty="0">
                <a:solidFill>
                  <a:srgbClr val="CCCCCC"/>
                </a:solidFill>
                <a:effectLst/>
                <a:latin typeface="Menlo" panose="020B0609030804020204" pitchFamily="49" charset="0"/>
              </a:rPr>
              <a:t>, </a:t>
            </a:r>
            <a:r>
              <a:rPr lang="en" altLang="ja-JP" b="0" dirty="0">
                <a:solidFill>
                  <a:srgbClr val="CCCCCC"/>
                </a:solidFill>
                <a:effectLst/>
                <a:latin typeface="Menlo" panose="020B0609030804020204" pitchFamily="49" charset="0"/>
              </a:rPr>
              <a:t>Ras-MAP</a:t>
            </a:r>
            <a:r>
              <a:rPr lang="ja-JP" altLang="en-US" b="0">
                <a:solidFill>
                  <a:srgbClr val="CCCCCC"/>
                </a:solidFill>
                <a:effectLst/>
                <a:latin typeface="Menlo" panose="020B0609030804020204" pitchFamily="49" charset="0"/>
              </a:rPr>
              <a:t>キナーゼ経路を活性化するタンパク質です。各変異による</a:t>
            </a:r>
            <a:r>
              <a:rPr lang="en" altLang="ja-JP" b="0" dirty="0">
                <a:solidFill>
                  <a:srgbClr val="CCCCCC"/>
                </a:solidFill>
                <a:effectLst/>
                <a:latin typeface="Menlo" panose="020B0609030804020204" pitchFamily="49" charset="0"/>
              </a:rPr>
              <a:t>SHOC2</a:t>
            </a:r>
            <a:r>
              <a:rPr lang="ja-JP" altLang="en-US" b="0">
                <a:solidFill>
                  <a:srgbClr val="CCCCCC"/>
                </a:solidFill>
                <a:effectLst/>
                <a:latin typeface="Menlo" panose="020B0609030804020204" pitchFamily="49" charset="0"/>
              </a:rPr>
              <a:t>の活性低下度合いと変異を病原性予測結果と比較したところ</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全体として他手法よりも活性低下と病原性予測が相関していた上に</a:t>
            </a:r>
            <a:r>
              <a:rPr lang="en-US" altLang="ja-JP" b="0" dirty="0">
                <a:solidFill>
                  <a:srgbClr val="CCCCCC"/>
                </a:solidFill>
                <a:effectLst/>
                <a:latin typeface="Menlo" panose="020B0609030804020204" pitchFamily="49" charset="0"/>
              </a:rPr>
              <a:t>, </a:t>
            </a:r>
            <a:r>
              <a:rPr lang="en" altLang="ja-JP" b="0" dirty="0" err="1">
                <a:solidFill>
                  <a:srgbClr val="CCCCCC"/>
                </a:solidFill>
                <a:effectLst/>
                <a:latin typeface="Menlo" panose="020B0609030804020204" pitchFamily="49" charset="0"/>
              </a:rPr>
              <a:t>AlphaMissense</a:t>
            </a:r>
            <a:r>
              <a:rPr lang="ja-JP" altLang="en-US" b="0">
                <a:solidFill>
                  <a:srgbClr val="CCCCCC"/>
                </a:solidFill>
                <a:effectLst/>
                <a:latin typeface="Menlo" panose="020B0609030804020204" pitchFamily="49" charset="0"/>
              </a:rPr>
              <a:t>は</a:t>
            </a:r>
            <a:r>
              <a:rPr lang="en" altLang="ja-JP" b="0" dirty="0">
                <a:solidFill>
                  <a:srgbClr val="CCCCCC"/>
                </a:solidFill>
                <a:effectLst/>
                <a:latin typeface="Menlo" panose="020B0609030804020204" pitchFamily="49" charset="0"/>
              </a:rPr>
              <a:t>SHOC2</a:t>
            </a:r>
            <a:r>
              <a:rPr lang="ja-JP" altLang="en-US" b="0">
                <a:solidFill>
                  <a:srgbClr val="CCCCCC"/>
                </a:solidFill>
                <a:effectLst/>
                <a:latin typeface="Menlo" panose="020B0609030804020204" pitchFamily="49" charset="0"/>
              </a:rPr>
              <a:t>と</a:t>
            </a:r>
            <a:r>
              <a:rPr lang="en" altLang="ja-JP" b="0" dirty="0">
                <a:solidFill>
                  <a:srgbClr val="CCCCCC"/>
                </a:solidFill>
                <a:effectLst/>
                <a:latin typeface="Menlo" panose="020B0609030804020204" pitchFamily="49" charset="0"/>
              </a:rPr>
              <a:t>PP1C</a:t>
            </a:r>
            <a:r>
              <a:rPr lang="ja-JP" altLang="en-US" b="0">
                <a:solidFill>
                  <a:srgbClr val="CCCCCC"/>
                </a:solidFill>
                <a:effectLst/>
                <a:latin typeface="Menlo" panose="020B0609030804020204" pitchFamily="49" charset="0"/>
              </a:rPr>
              <a:t>の結合領域が特に病原性が高いと予測しました。これは</a:t>
            </a:r>
            <a:r>
              <a:rPr lang="en" altLang="ja-JP" b="0" dirty="0">
                <a:solidFill>
                  <a:srgbClr val="CCCCCC"/>
                </a:solidFill>
                <a:effectLst/>
                <a:latin typeface="Menlo" panose="020B0609030804020204" pitchFamily="49" charset="0"/>
              </a:rPr>
              <a:t>EVE</a:t>
            </a:r>
            <a:r>
              <a:rPr lang="ja-JP" altLang="en-US" b="0">
                <a:solidFill>
                  <a:srgbClr val="CCCCCC"/>
                </a:solidFill>
                <a:effectLst/>
                <a:latin typeface="Menlo" panose="020B0609030804020204" pitchFamily="49" charset="0"/>
              </a:rPr>
              <a:t>など他の手法では見られませんでした。また</a:t>
            </a:r>
            <a:r>
              <a:rPr lang="en-US" altLang="ja-JP" b="0" dirty="0">
                <a:solidFill>
                  <a:srgbClr val="CCCCCC"/>
                </a:solidFill>
                <a:effectLst/>
                <a:latin typeface="Menlo" panose="020B0609030804020204" pitchFamily="49" charset="0"/>
              </a:rPr>
              <a:t>, </a:t>
            </a:r>
            <a:r>
              <a:rPr lang="en" altLang="ja-JP" b="0" dirty="0">
                <a:solidFill>
                  <a:srgbClr val="CCCCCC"/>
                </a:solidFill>
                <a:effectLst/>
                <a:latin typeface="Menlo" panose="020B0609030804020204" pitchFamily="49" charset="0"/>
              </a:rPr>
              <a:t>SHOC2</a:t>
            </a:r>
            <a:r>
              <a:rPr lang="ja-JP" altLang="en-US" b="0">
                <a:solidFill>
                  <a:srgbClr val="CCCCCC"/>
                </a:solidFill>
                <a:effectLst/>
                <a:latin typeface="Menlo" panose="020B0609030804020204" pitchFamily="49" charset="0"/>
              </a:rPr>
              <a:t>の</a:t>
            </a:r>
            <a:r>
              <a:rPr lang="en" altLang="ja-JP" b="0" dirty="0">
                <a:solidFill>
                  <a:srgbClr val="CCCCCC"/>
                </a:solidFill>
                <a:effectLst/>
                <a:latin typeface="Menlo" panose="020B0609030804020204" pitchFamily="49" charset="0"/>
              </a:rPr>
              <a:t>MRAS</a:t>
            </a:r>
            <a:r>
              <a:rPr lang="ja-JP" altLang="en-US" b="0">
                <a:solidFill>
                  <a:srgbClr val="CCCCCC"/>
                </a:solidFill>
                <a:effectLst/>
                <a:latin typeface="Menlo" panose="020B0609030804020204" pitchFamily="49" charset="0"/>
              </a:rPr>
              <a:t>と結合する領域は周期的な構造をとっているのですが</a:t>
            </a:r>
            <a:r>
              <a:rPr lang="en-US" altLang="ja-JP" b="0" dirty="0">
                <a:solidFill>
                  <a:srgbClr val="CCCCCC"/>
                </a:solidFill>
                <a:effectLst/>
                <a:latin typeface="Menlo" panose="020B0609030804020204" pitchFamily="49" charset="0"/>
              </a:rPr>
              <a:t>, </a:t>
            </a:r>
            <a:r>
              <a:rPr lang="en" altLang="ja-JP" b="0" dirty="0" err="1">
                <a:solidFill>
                  <a:srgbClr val="CCCCCC"/>
                </a:solidFill>
                <a:effectLst/>
                <a:latin typeface="Menlo" panose="020B0609030804020204" pitchFamily="49" charset="0"/>
              </a:rPr>
              <a:t>AlphaMissense</a:t>
            </a:r>
            <a:r>
              <a:rPr lang="ja-JP" altLang="en-US" b="0">
                <a:solidFill>
                  <a:srgbClr val="CCCCCC"/>
                </a:solidFill>
                <a:effectLst/>
                <a:latin typeface="Menlo" panose="020B0609030804020204" pitchFamily="49" charset="0"/>
              </a:rPr>
              <a:t>の予測はその周期に対応して</a:t>
            </a:r>
            <a:r>
              <a:rPr lang="en-US" altLang="ja-JP" b="0" dirty="0">
                <a:solidFill>
                  <a:srgbClr val="CCCCCC"/>
                </a:solidFill>
                <a:effectLst/>
                <a:latin typeface="Menlo" panose="020B0609030804020204" pitchFamily="49" charset="0"/>
              </a:rPr>
              <a:t>, </a:t>
            </a:r>
            <a:r>
              <a:rPr lang="en" altLang="ja-JP" b="0" dirty="0">
                <a:solidFill>
                  <a:srgbClr val="CCCCCC"/>
                </a:solidFill>
                <a:effectLst/>
                <a:latin typeface="Menlo" panose="020B0609030804020204" pitchFamily="49" charset="0"/>
              </a:rPr>
              <a:t>MRAS</a:t>
            </a:r>
            <a:r>
              <a:rPr lang="ja-JP" altLang="en-US" b="0">
                <a:solidFill>
                  <a:srgbClr val="CCCCCC"/>
                </a:solidFill>
                <a:effectLst/>
                <a:latin typeface="Menlo" panose="020B0609030804020204" pitchFamily="49" charset="0"/>
              </a:rPr>
              <a:t>と相互作用する部分の変異が病原性が高いと予測していて</a:t>
            </a:r>
            <a:r>
              <a:rPr lang="en-US" altLang="ja-JP" b="0" dirty="0">
                <a:solidFill>
                  <a:srgbClr val="CCCCCC"/>
                </a:solidFill>
                <a:effectLst/>
                <a:latin typeface="Menlo" panose="020B0609030804020204" pitchFamily="49" charset="0"/>
              </a:rPr>
              <a:t>, </a:t>
            </a:r>
            <a:r>
              <a:rPr lang="en" altLang="ja-JP" b="0" dirty="0">
                <a:solidFill>
                  <a:srgbClr val="CCCCCC"/>
                </a:solidFill>
                <a:effectLst/>
                <a:latin typeface="Menlo" panose="020B0609030804020204" pitchFamily="49" charset="0"/>
              </a:rPr>
              <a:t>MAVE</a:t>
            </a:r>
            <a:r>
              <a:rPr lang="ja-JP" altLang="en-US" b="0">
                <a:solidFill>
                  <a:srgbClr val="CCCCCC"/>
                </a:solidFill>
                <a:effectLst/>
                <a:latin typeface="Menlo" panose="020B0609030804020204" pitchFamily="49" charset="0"/>
              </a:rPr>
              <a:t>実験の傾向と一致していました。</a:t>
            </a:r>
          </a:p>
          <a:p>
            <a:endParaRPr kumimoji="1" lang="ja-JP" altLang="en-US"/>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16</a:t>
            </a:fld>
            <a:endParaRPr kumimoji="1" lang="ja-JP" altLang="en-US"/>
          </a:p>
        </p:txBody>
      </p:sp>
    </p:spTree>
    <p:extLst>
      <p:ext uri="{BB962C8B-B14F-4D97-AF65-F5344CB8AC3E}">
        <p14:creationId xmlns:p14="http://schemas.microsoft.com/office/powerpoint/2010/main" val="3780713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a:solidFill>
                  <a:srgbClr val="CCCCCC"/>
                </a:solidFill>
                <a:effectLst/>
                <a:latin typeface="Menlo" panose="020B0609030804020204" pitchFamily="49" charset="0"/>
              </a:rPr>
              <a:t>次に</a:t>
            </a:r>
            <a:r>
              <a:rPr lang="en-US" altLang="ja-JP" b="0" dirty="0">
                <a:solidFill>
                  <a:srgbClr val="CCCCCC"/>
                </a:solidFill>
                <a:effectLst/>
                <a:latin typeface="Menlo" panose="020B0609030804020204" pitchFamily="49" charset="0"/>
              </a:rPr>
              <a:t>, </a:t>
            </a:r>
            <a:r>
              <a:rPr lang="en" altLang="ja-JP" b="0" dirty="0">
                <a:solidFill>
                  <a:srgbClr val="CCCCCC"/>
                </a:solidFill>
                <a:effectLst/>
                <a:latin typeface="Menlo" panose="020B0609030804020204" pitchFamily="49" charset="0"/>
              </a:rPr>
              <a:t>GCK</a:t>
            </a:r>
            <a:r>
              <a:rPr lang="ja-JP" altLang="en-US" b="0">
                <a:solidFill>
                  <a:srgbClr val="CCCCCC"/>
                </a:solidFill>
                <a:effectLst/>
                <a:latin typeface="Menlo" panose="020B0609030804020204" pitchFamily="49" charset="0"/>
              </a:rPr>
              <a:t>というタンパク質についてです。</a:t>
            </a:r>
            <a:r>
              <a:rPr lang="en" altLang="ja-JP" b="0" dirty="0">
                <a:solidFill>
                  <a:srgbClr val="CCCCCC"/>
                </a:solidFill>
                <a:effectLst/>
                <a:latin typeface="Menlo" panose="020B0609030804020204" pitchFamily="49" charset="0"/>
              </a:rPr>
              <a:t>GCK</a:t>
            </a:r>
            <a:r>
              <a:rPr lang="ja-JP" altLang="en-US" b="0">
                <a:solidFill>
                  <a:srgbClr val="CCCCCC"/>
                </a:solidFill>
                <a:effectLst/>
                <a:latin typeface="Menlo" panose="020B0609030804020204" pitchFamily="49" charset="0"/>
              </a:rPr>
              <a:t>はグルコースのリン酸化酵素で</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膵臓でのグルコースの検知や</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肝臓でのグルコース代謝に関与しています。</a:t>
            </a:r>
            <a:r>
              <a:rPr lang="en" altLang="ja-JP" b="0" dirty="0">
                <a:solidFill>
                  <a:srgbClr val="CCCCCC"/>
                </a:solidFill>
                <a:effectLst/>
                <a:latin typeface="Menlo" panose="020B0609030804020204" pitchFamily="49" charset="0"/>
              </a:rPr>
              <a:t>GCK</a:t>
            </a:r>
            <a:r>
              <a:rPr lang="ja-JP" altLang="en-US" b="0">
                <a:solidFill>
                  <a:srgbClr val="CCCCCC"/>
                </a:solidFill>
                <a:effectLst/>
                <a:latin typeface="Menlo" panose="020B0609030804020204" pitchFamily="49" charset="0"/>
              </a:rPr>
              <a:t>の活性が低下する変異では糖尿病になり</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亢進した場合低血糖症になります。 </a:t>
            </a:r>
            <a:r>
              <a:rPr lang="en" altLang="ja-JP" b="0" dirty="0">
                <a:solidFill>
                  <a:srgbClr val="CCCCCC"/>
                </a:solidFill>
                <a:effectLst/>
                <a:latin typeface="Menlo" panose="020B0609030804020204" pitchFamily="49" charset="0"/>
              </a:rPr>
              <a:t>GCK</a:t>
            </a:r>
            <a:r>
              <a:rPr lang="ja-JP" altLang="en-US" b="0">
                <a:solidFill>
                  <a:srgbClr val="CCCCCC"/>
                </a:solidFill>
                <a:effectLst/>
                <a:latin typeface="Menlo" panose="020B0609030804020204" pitchFamily="49" charset="0"/>
              </a:rPr>
              <a:t>の立体構造に病原性予測をマッピングして図示したところ</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このように酵素の活性部位周辺では変異の病原性が高いことを予測しました。一方</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アロステリック酵素周辺の変異は活性亢進による低血糖症を起こしますが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その病原性は予測できませんでした。また</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変異の病原性予測は</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各変異が起こった場合の</a:t>
            </a:r>
            <a:r>
              <a:rPr lang="en" altLang="ja-JP" b="0" dirty="0">
                <a:solidFill>
                  <a:srgbClr val="CCCCCC"/>
                </a:solidFill>
                <a:effectLst/>
                <a:latin typeface="Menlo" panose="020B0609030804020204" pitchFamily="49" charset="0"/>
              </a:rPr>
              <a:t>GCK</a:t>
            </a:r>
            <a:r>
              <a:rPr lang="ja-JP" altLang="en-US" b="0">
                <a:solidFill>
                  <a:srgbClr val="CCCCCC"/>
                </a:solidFill>
                <a:effectLst/>
                <a:latin typeface="Menlo" panose="020B0609030804020204" pitchFamily="49" charset="0"/>
              </a:rPr>
              <a:t>の活性低下と相関していることがわかりました。これも他の機械学習ベースの予測手法を上回る相関になりました。</a:t>
            </a:r>
          </a:p>
          <a:p>
            <a:r>
              <a:rPr kumimoji="1" lang="ja-JP" altLang="en-US"/>
              <a:t>このように</a:t>
            </a:r>
            <a:r>
              <a:rPr kumimoji="1" lang="en-US" altLang="ja-JP" dirty="0"/>
              <a:t>,  </a:t>
            </a:r>
            <a:r>
              <a:rPr kumimoji="1" lang="en-US" altLang="ja-JP" dirty="0" err="1"/>
              <a:t>AlphaMissense</a:t>
            </a:r>
            <a:r>
              <a:rPr kumimoji="1" lang="ja-JP" altLang="en-US"/>
              <a:t>の予測は</a:t>
            </a:r>
            <a:r>
              <a:rPr kumimoji="1" lang="en-US" altLang="ja-JP" dirty="0"/>
              <a:t>, </a:t>
            </a:r>
            <a:r>
              <a:rPr kumimoji="1" lang="ja-JP" altLang="en-US"/>
              <a:t>既存の生命科学的な知見とも合致したものになっていることを示しました。</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17</a:t>
            </a:fld>
            <a:endParaRPr kumimoji="1" lang="ja-JP" altLang="en-US"/>
          </a:p>
        </p:txBody>
      </p:sp>
    </p:spTree>
    <p:extLst>
      <p:ext uri="{BB962C8B-B14F-4D97-AF65-F5344CB8AC3E}">
        <p14:creationId xmlns:p14="http://schemas.microsoft.com/office/powerpoint/2010/main" val="25455686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a:solidFill>
                  <a:srgbClr val="CCCCCC"/>
                </a:solidFill>
                <a:effectLst/>
                <a:latin typeface="Menlo" panose="020B0609030804020204" pitchFamily="49" charset="0"/>
              </a:rPr>
              <a:t>次に</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病原性の予測からタンパク質の重要性を評価する手法を提案しました。</a:t>
            </a:r>
          </a:p>
          <a:p>
            <a:endParaRPr kumimoji="1" lang="ja-JP" altLang="en-US"/>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18</a:t>
            </a:fld>
            <a:endParaRPr kumimoji="1" lang="ja-JP" altLang="en-US"/>
          </a:p>
        </p:txBody>
      </p:sp>
    </p:spTree>
    <p:extLst>
      <p:ext uri="{BB962C8B-B14F-4D97-AF65-F5344CB8AC3E}">
        <p14:creationId xmlns:p14="http://schemas.microsoft.com/office/powerpoint/2010/main" val="20961695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a:solidFill>
                  <a:srgbClr val="CCCCCC"/>
                </a:solidFill>
                <a:effectLst/>
                <a:latin typeface="Menlo" panose="020B0609030804020204" pitchFamily="49" charset="0"/>
              </a:rPr>
              <a:t>筆者たちは</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タンパク質中の全アミノ酸変異の病原性予測値の平均をとることで</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それが全体的に高いタンパク質は生体にとって重要なタンパク質であるだろうというところから</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タンパク質の重要性を評価できるのではないかと着想しました。</a:t>
            </a:r>
            <a:endParaRPr lang="en-US" altLang="ja-JP" b="0" dirty="0">
              <a:solidFill>
                <a:srgbClr val="CCCCCC"/>
              </a:solidFill>
              <a:effectLst/>
              <a:latin typeface="Menlo" panose="020B0609030804020204" pitchFamily="49" charset="0"/>
            </a:endParaRPr>
          </a:p>
          <a:p>
            <a:endParaRPr lang="ja-JP" altLang="en-US" b="0">
              <a:solidFill>
                <a:srgbClr val="CCCCCC"/>
              </a:solidFill>
              <a:effectLst/>
              <a:latin typeface="Menlo" panose="020B0609030804020204" pitchFamily="49" charset="0"/>
            </a:endParaRPr>
          </a:p>
          <a:p>
            <a:r>
              <a:rPr lang="ja-JP" altLang="en-US" b="0">
                <a:solidFill>
                  <a:srgbClr val="CCCCCC"/>
                </a:solidFill>
                <a:effectLst/>
                <a:latin typeface="Menlo" panose="020B0609030804020204" pitchFamily="49" charset="0"/>
              </a:rPr>
              <a:t>そこで</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各タンパク質の病原性予測値の平均を取り</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その結果を</a:t>
            </a:r>
            <a:r>
              <a:rPr lang="en" altLang="ja-JP" b="0" dirty="0" err="1">
                <a:solidFill>
                  <a:srgbClr val="CCCCCC"/>
                </a:solidFill>
                <a:effectLst/>
                <a:latin typeface="Menlo" panose="020B0609030804020204" pitchFamily="49" charset="0"/>
              </a:rPr>
              <a:t>DepMap</a:t>
            </a:r>
            <a:r>
              <a:rPr lang="ja-JP" altLang="en-US" b="0">
                <a:solidFill>
                  <a:srgbClr val="CCCCCC"/>
                </a:solidFill>
                <a:effectLst/>
                <a:latin typeface="Menlo" panose="020B0609030804020204" pitchFamily="49" charset="0"/>
              </a:rPr>
              <a:t>という遺伝子の重要性についてのデータベースと比較しました。性能の比較対象としては</a:t>
            </a:r>
            <a:r>
              <a:rPr lang="en" altLang="ja-JP" b="0" dirty="0">
                <a:solidFill>
                  <a:srgbClr val="CCCCCC"/>
                </a:solidFill>
                <a:effectLst/>
                <a:latin typeface="Menlo" panose="020B0609030804020204" pitchFamily="49" charset="0"/>
              </a:rPr>
              <a:t>LOEUF</a:t>
            </a:r>
            <a:r>
              <a:rPr lang="ja-JP" altLang="en-US" b="0">
                <a:solidFill>
                  <a:srgbClr val="CCCCCC"/>
                </a:solidFill>
                <a:effectLst/>
                <a:latin typeface="Menlo" panose="020B0609030804020204" pitchFamily="49" charset="0"/>
              </a:rPr>
              <a:t>という既存手法を使いました。</a:t>
            </a:r>
            <a:r>
              <a:rPr lang="en-US" altLang="ja-JP" b="0" dirty="0">
                <a:solidFill>
                  <a:srgbClr val="CCCCCC"/>
                </a:solidFill>
                <a:effectLst/>
                <a:latin typeface="Menlo" panose="020B0609030804020204" pitchFamily="49" charset="0"/>
              </a:rPr>
              <a:t>LOEUF</a:t>
            </a:r>
            <a:r>
              <a:rPr lang="ja-JP" altLang="en-US" b="0">
                <a:solidFill>
                  <a:srgbClr val="CCCCCC"/>
                </a:solidFill>
                <a:effectLst/>
                <a:latin typeface="Menlo" panose="020B0609030804020204" pitchFamily="49" charset="0"/>
              </a:rPr>
              <a:t>は</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ゲノムデータベースにおける配列の変異の出現頻度から重要性を予測する頻度ベースの手法で</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そのため短い遺伝子に対しては検出力が弱いことがわかっています。</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実験の結果そのような短い遺伝子に対しては</a:t>
            </a:r>
            <a:r>
              <a:rPr lang="en" altLang="ja-JP" b="0" dirty="0" err="1">
                <a:solidFill>
                  <a:srgbClr val="CCCCCC"/>
                </a:solidFill>
                <a:effectLst/>
                <a:latin typeface="Menlo" panose="020B0609030804020204" pitchFamily="49" charset="0"/>
              </a:rPr>
              <a:t>AlphaMissense</a:t>
            </a:r>
            <a:r>
              <a:rPr lang="ja-JP" altLang="en-US" b="0">
                <a:solidFill>
                  <a:srgbClr val="CCCCCC"/>
                </a:solidFill>
                <a:effectLst/>
                <a:latin typeface="Menlo" panose="020B0609030804020204" pitchFamily="49" charset="0"/>
              </a:rPr>
              <a:t>が上回る性能になりましたが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一方長い遺伝子については</a:t>
            </a:r>
            <a:r>
              <a:rPr lang="en" altLang="ja-JP" b="0" dirty="0">
                <a:solidFill>
                  <a:srgbClr val="CCCCCC"/>
                </a:solidFill>
                <a:effectLst/>
                <a:latin typeface="Menlo" panose="020B0609030804020204" pitchFamily="49" charset="0"/>
              </a:rPr>
              <a:t>LOEUF</a:t>
            </a:r>
            <a:r>
              <a:rPr lang="ja-JP" altLang="en-US" b="0">
                <a:solidFill>
                  <a:srgbClr val="CCCCCC"/>
                </a:solidFill>
                <a:effectLst/>
                <a:latin typeface="Menlo" panose="020B0609030804020204" pitchFamily="49" charset="0"/>
              </a:rPr>
              <a:t>の精度が最も高かったということです。</a:t>
            </a:r>
          </a:p>
          <a:p>
            <a:endParaRPr kumimoji="1" lang="ja-JP" altLang="en-US"/>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19</a:t>
            </a:fld>
            <a:endParaRPr kumimoji="1" lang="ja-JP" altLang="en-US"/>
          </a:p>
        </p:txBody>
      </p:sp>
    </p:spTree>
    <p:extLst>
      <p:ext uri="{BB962C8B-B14F-4D97-AF65-F5344CB8AC3E}">
        <p14:creationId xmlns:p14="http://schemas.microsoft.com/office/powerpoint/2010/main" val="1844915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u="none">
                <a:solidFill>
                  <a:srgbClr val="CCCCCC"/>
                </a:solidFill>
                <a:effectLst/>
                <a:latin typeface="Menlo" panose="020B0609030804020204" pitchFamily="49" charset="0"/>
              </a:rPr>
              <a:t>論文の概要です。現在見つかっているヒトゲノムの遺伝子変異</a:t>
            </a:r>
            <a:r>
              <a:rPr lang="en-US" altLang="ja-JP" b="0" u="none" dirty="0">
                <a:solidFill>
                  <a:srgbClr val="CCCCCC"/>
                </a:solidFill>
                <a:effectLst/>
                <a:latin typeface="Menlo" panose="020B0609030804020204" pitchFamily="49" charset="0"/>
              </a:rPr>
              <a:t>, </a:t>
            </a:r>
            <a:r>
              <a:rPr lang="ja-JP" altLang="en-US" b="0" u="none">
                <a:solidFill>
                  <a:srgbClr val="CCCCCC"/>
                </a:solidFill>
                <a:effectLst/>
                <a:latin typeface="Menlo" panose="020B0609030804020204" pitchFamily="49" charset="0"/>
              </a:rPr>
              <a:t>中でもミスセンス変異のほとんどは</a:t>
            </a:r>
            <a:r>
              <a:rPr lang="en-US" altLang="ja-JP" b="0" u="none" dirty="0">
                <a:solidFill>
                  <a:srgbClr val="CCCCCC"/>
                </a:solidFill>
                <a:effectLst/>
                <a:latin typeface="Menlo" panose="020B0609030804020204" pitchFamily="49" charset="0"/>
              </a:rPr>
              <a:t>, </a:t>
            </a:r>
            <a:r>
              <a:rPr lang="ja-JP" altLang="en-US" b="0" u="none">
                <a:solidFill>
                  <a:srgbClr val="CCCCCC"/>
                </a:solidFill>
                <a:effectLst/>
                <a:latin typeface="Menlo" panose="020B0609030804020204" pitchFamily="49" charset="0"/>
              </a:rPr>
              <a:t>それぞれに病原性があるのかということがわかっていません。そのため</a:t>
            </a:r>
            <a:r>
              <a:rPr lang="en-US" altLang="ja-JP" b="0" u="none" dirty="0">
                <a:solidFill>
                  <a:srgbClr val="CCCCCC"/>
                </a:solidFill>
                <a:effectLst/>
                <a:latin typeface="Menlo" panose="020B0609030804020204" pitchFamily="49" charset="0"/>
              </a:rPr>
              <a:t>,</a:t>
            </a:r>
            <a:r>
              <a:rPr kumimoji="1" lang="ja-JP" altLang="en-US" sz="1200" u="none">
                <a:solidFill>
                  <a:schemeClr val="tx1">
                    <a:lumMod val="85000"/>
                    <a:lumOff val="15000"/>
                  </a:schemeClr>
                </a:solidFill>
              </a:rPr>
              <a:t>希少疾患の診断や遺伝的要因に基づいた治療が難しくなっています。</a:t>
            </a:r>
            <a:endParaRPr kumimoji="1" lang="en-US" altLang="ja-JP" sz="1200" u="none" dirty="0">
              <a:solidFill>
                <a:schemeClr val="tx1">
                  <a:lumMod val="85000"/>
                  <a:lumOff val="15000"/>
                </a:schemeClr>
              </a:solidFill>
            </a:endParaRPr>
          </a:p>
          <a:p>
            <a:r>
              <a:rPr lang="ja-JP" altLang="en-US" b="0" u="none">
                <a:solidFill>
                  <a:srgbClr val="CCCCCC"/>
                </a:solidFill>
                <a:effectLst/>
                <a:latin typeface="Menlo" panose="020B0609030804020204" pitchFamily="49" charset="0"/>
              </a:rPr>
              <a:t>そこで本論文では</a:t>
            </a:r>
            <a:r>
              <a:rPr lang="en-US" altLang="ja-JP" b="0" u="none" dirty="0">
                <a:solidFill>
                  <a:srgbClr val="CCCCCC"/>
                </a:solidFill>
                <a:effectLst/>
                <a:latin typeface="Menlo" panose="020B0609030804020204" pitchFamily="49" charset="0"/>
              </a:rPr>
              <a:t>, </a:t>
            </a:r>
            <a:r>
              <a:rPr lang="ja-JP" altLang="en-US" b="0" u="none">
                <a:solidFill>
                  <a:srgbClr val="CCCCCC"/>
                </a:solidFill>
                <a:effectLst/>
                <a:latin typeface="Menlo" panose="020B0609030804020204" pitchFamily="49" charset="0"/>
              </a:rPr>
              <a:t>タンパク質のアミノ酸配列を元に</a:t>
            </a:r>
            <a:r>
              <a:rPr lang="en-US" altLang="ja-JP" b="0" u="none" dirty="0">
                <a:solidFill>
                  <a:srgbClr val="CCCCCC"/>
                </a:solidFill>
                <a:effectLst/>
                <a:latin typeface="Menlo" panose="020B0609030804020204" pitchFamily="49" charset="0"/>
              </a:rPr>
              <a:t>, </a:t>
            </a:r>
            <a:r>
              <a:rPr lang="ja-JP" altLang="en-US" b="0" u="none">
                <a:solidFill>
                  <a:srgbClr val="CCCCCC"/>
                </a:solidFill>
                <a:effectLst/>
                <a:latin typeface="Menlo" panose="020B0609030804020204" pitchFamily="49" charset="0"/>
              </a:rPr>
              <a:t>各アミノ酸が変異した場合の病原性を予測する深層学習モデルの開発に取り組みました。</a:t>
            </a:r>
          </a:p>
          <a:p>
            <a:r>
              <a:rPr lang="ja-JP" altLang="en-US" b="0" u="none">
                <a:solidFill>
                  <a:srgbClr val="CCCCCC"/>
                </a:solidFill>
                <a:effectLst/>
                <a:latin typeface="Menlo" panose="020B0609030804020204" pitchFamily="49" charset="0"/>
              </a:rPr>
              <a:t>そして</a:t>
            </a:r>
            <a:r>
              <a:rPr lang="en" altLang="ja-JP" b="0" u="none" dirty="0" err="1">
                <a:solidFill>
                  <a:srgbClr val="CCCCCC"/>
                </a:solidFill>
                <a:effectLst/>
                <a:latin typeface="Menlo" panose="020B0609030804020204" pitchFamily="49" charset="0"/>
              </a:rPr>
              <a:t>AlphaMissense</a:t>
            </a:r>
            <a:r>
              <a:rPr lang="ja-JP" altLang="en-US" b="0" u="none">
                <a:solidFill>
                  <a:srgbClr val="CCCCCC"/>
                </a:solidFill>
                <a:effectLst/>
                <a:latin typeface="Menlo" panose="020B0609030804020204" pitchFamily="49" charset="0"/>
              </a:rPr>
              <a:t>という新規モデルを開発し</a:t>
            </a:r>
            <a:r>
              <a:rPr lang="en-US" altLang="ja-JP" b="0" u="none" dirty="0">
                <a:solidFill>
                  <a:srgbClr val="CCCCCC"/>
                </a:solidFill>
                <a:effectLst/>
                <a:latin typeface="Menlo" panose="020B0609030804020204" pitchFamily="49" charset="0"/>
              </a:rPr>
              <a:t>, </a:t>
            </a:r>
            <a:r>
              <a:rPr lang="ja-JP" altLang="en-US" b="0" u="none">
                <a:solidFill>
                  <a:srgbClr val="CCCCCC"/>
                </a:solidFill>
                <a:effectLst/>
                <a:latin typeface="Menlo" panose="020B0609030804020204" pitchFamily="49" charset="0"/>
              </a:rPr>
              <a:t>既存のモデルを上回る病原性予測性能を示しました。また</a:t>
            </a:r>
            <a:r>
              <a:rPr lang="en-US" altLang="ja-JP" b="0" u="none" dirty="0">
                <a:solidFill>
                  <a:srgbClr val="CCCCCC"/>
                </a:solidFill>
                <a:effectLst/>
                <a:latin typeface="Menlo" panose="020B0609030804020204" pitchFamily="49" charset="0"/>
              </a:rPr>
              <a:t>, </a:t>
            </a:r>
            <a:r>
              <a:rPr lang="ja-JP" altLang="en-US" b="0" u="none">
                <a:solidFill>
                  <a:srgbClr val="CCCCCC"/>
                </a:solidFill>
                <a:effectLst/>
                <a:latin typeface="Menlo" panose="020B0609030804020204" pitchFamily="49" charset="0"/>
              </a:rPr>
              <a:t>このモデルを使って</a:t>
            </a:r>
            <a:r>
              <a:rPr lang="en-US" altLang="ja-JP" b="0" u="none" dirty="0">
                <a:solidFill>
                  <a:srgbClr val="CCCCCC"/>
                </a:solidFill>
                <a:effectLst/>
                <a:latin typeface="Menlo" panose="020B0609030804020204" pitchFamily="49" charset="0"/>
              </a:rPr>
              <a:t>, </a:t>
            </a:r>
            <a:r>
              <a:rPr lang="ja-JP" altLang="en-US" b="0" u="none">
                <a:solidFill>
                  <a:srgbClr val="CCCCCC"/>
                </a:solidFill>
                <a:effectLst/>
                <a:latin typeface="Menlo" panose="020B0609030804020204" pitchFamily="49" charset="0"/>
              </a:rPr>
              <a:t>ヒトの全タンパク質のありうる全アミノ酸変異の病原性予測データを公開しました。</a:t>
            </a:r>
          </a:p>
          <a:p>
            <a:r>
              <a:rPr lang="ja-JP" altLang="en-US" b="0" u="none">
                <a:solidFill>
                  <a:srgbClr val="CCCCCC"/>
                </a:solidFill>
                <a:effectLst/>
                <a:latin typeface="Menlo" panose="020B0609030804020204" pitchFamily="49" charset="0"/>
              </a:rPr>
              <a:t>本モデルの新規性としては</a:t>
            </a:r>
            <a:r>
              <a:rPr lang="en-US" altLang="ja-JP" b="0" u="none" dirty="0">
                <a:solidFill>
                  <a:srgbClr val="CCCCCC"/>
                </a:solidFill>
                <a:effectLst/>
                <a:latin typeface="Menlo" panose="020B0609030804020204" pitchFamily="49" charset="0"/>
              </a:rPr>
              <a:t>, </a:t>
            </a:r>
            <a:r>
              <a:rPr lang="en" altLang="ja-JP" b="0" u="none" dirty="0" err="1">
                <a:solidFill>
                  <a:srgbClr val="CCCCCC"/>
                </a:solidFill>
                <a:effectLst/>
                <a:latin typeface="Menlo" panose="020B0609030804020204" pitchFamily="49" charset="0"/>
              </a:rPr>
              <a:t>AlphaFold</a:t>
            </a:r>
            <a:r>
              <a:rPr lang="ja-JP" altLang="en-US" b="0" u="none">
                <a:solidFill>
                  <a:srgbClr val="CCCCCC"/>
                </a:solidFill>
                <a:effectLst/>
                <a:latin typeface="Menlo" panose="020B0609030804020204" pitchFamily="49" charset="0"/>
              </a:rPr>
              <a:t>やタンパク質の言語モデルなど最新の技術や研究を組み合わせたモデルを構築したことが挙げられます。</a:t>
            </a:r>
          </a:p>
          <a:p>
            <a:endParaRPr kumimoji="1" lang="ja-JP" altLang="en-US" u="none"/>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2</a:t>
            </a:fld>
            <a:endParaRPr kumimoji="1" lang="ja-JP" altLang="en-US"/>
          </a:p>
        </p:txBody>
      </p:sp>
    </p:spTree>
    <p:extLst>
      <p:ext uri="{BB962C8B-B14F-4D97-AF65-F5344CB8AC3E}">
        <p14:creationId xmlns:p14="http://schemas.microsoft.com/office/powerpoint/2010/main" val="31551865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a:solidFill>
                  <a:srgbClr val="CCCCCC"/>
                </a:solidFill>
                <a:effectLst/>
                <a:latin typeface="Menlo" panose="020B0609030804020204" pitchFamily="49" charset="0"/>
              </a:rPr>
              <a:t>こちらも予測の具体例として</a:t>
            </a:r>
            <a:r>
              <a:rPr lang="en-US" altLang="ja-JP" b="0" dirty="0">
                <a:solidFill>
                  <a:srgbClr val="CCCCCC"/>
                </a:solidFill>
                <a:effectLst/>
                <a:latin typeface="Menlo" panose="020B0609030804020204" pitchFamily="49" charset="0"/>
              </a:rPr>
              <a:t>, </a:t>
            </a:r>
            <a:r>
              <a:rPr lang="en" altLang="ja-JP" b="0" dirty="0">
                <a:solidFill>
                  <a:srgbClr val="CCCCCC"/>
                </a:solidFill>
                <a:effectLst/>
                <a:latin typeface="Menlo" panose="020B0609030804020204" pitchFamily="49" charset="0"/>
              </a:rPr>
              <a:t>SF3b</a:t>
            </a:r>
            <a:r>
              <a:rPr lang="ja-JP" altLang="en-US" b="0">
                <a:solidFill>
                  <a:srgbClr val="CCCCCC"/>
                </a:solidFill>
                <a:effectLst/>
                <a:latin typeface="Menlo" panose="020B0609030804020204" pitchFamily="49" charset="0"/>
              </a:rPr>
              <a:t>というタンパク質について詳細を調べました。</a:t>
            </a:r>
            <a:r>
              <a:rPr lang="en" altLang="ja-JP" b="0" dirty="0">
                <a:solidFill>
                  <a:srgbClr val="CCCCCC"/>
                </a:solidFill>
                <a:effectLst/>
                <a:latin typeface="Menlo" panose="020B0609030804020204" pitchFamily="49" charset="0"/>
              </a:rPr>
              <a:t>SF3b</a:t>
            </a:r>
            <a:r>
              <a:rPr lang="ja-JP" altLang="en-US" b="0">
                <a:solidFill>
                  <a:srgbClr val="CCCCCC"/>
                </a:solidFill>
                <a:effectLst/>
                <a:latin typeface="Menlo" panose="020B0609030804020204" pitchFamily="49" charset="0"/>
              </a:rPr>
              <a:t>はスプライシングに関する重要なタンパク質で</a:t>
            </a:r>
            <a:r>
              <a:rPr lang="en-US" altLang="ja-JP" b="0" dirty="0">
                <a:solidFill>
                  <a:srgbClr val="CCCCCC"/>
                </a:solidFill>
                <a:effectLst/>
                <a:latin typeface="Menlo" panose="020B0609030804020204" pitchFamily="49" charset="0"/>
              </a:rPr>
              <a:t>, 7</a:t>
            </a:r>
            <a:r>
              <a:rPr lang="ja-JP" altLang="en-US" b="0">
                <a:solidFill>
                  <a:srgbClr val="CCCCCC"/>
                </a:solidFill>
                <a:effectLst/>
                <a:latin typeface="Menlo" panose="020B0609030804020204" pitchFamily="49" charset="0"/>
              </a:rPr>
              <a:t>つのサブユニット全てが生存に重要であることがわかっていますが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そのうち</a:t>
            </a:r>
            <a:r>
              <a:rPr lang="en-US" altLang="ja-JP" b="0" dirty="0">
                <a:solidFill>
                  <a:srgbClr val="CCCCCC"/>
                </a:solidFill>
                <a:effectLst/>
                <a:latin typeface="Menlo" panose="020B0609030804020204" pitchFamily="49" charset="0"/>
              </a:rPr>
              <a:t>3</a:t>
            </a:r>
            <a:r>
              <a:rPr lang="ja-JP" altLang="en-US" b="0">
                <a:solidFill>
                  <a:srgbClr val="CCCCCC"/>
                </a:solidFill>
                <a:effectLst/>
                <a:latin typeface="Menlo" panose="020B0609030804020204" pitchFamily="49" charset="0"/>
              </a:rPr>
              <a:t>つは配列がとても短くなっています。</a:t>
            </a:r>
            <a:r>
              <a:rPr lang="en" altLang="ja-JP" b="0" dirty="0">
                <a:solidFill>
                  <a:srgbClr val="CCCCCC"/>
                </a:solidFill>
                <a:effectLst/>
                <a:latin typeface="Menlo" panose="020B0609030804020204" pitchFamily="49" charset="0"/>
              </a:rPr>
              <a:t>LOEUF</a:t>
            </a:r>
            <a:r>
              <a:rPr lang="ja-JP" altLang="en-US" b="0">
                <a:solidFill>
                  <a:srgbClr val="CCCCCC"/>
                </a:solidFill>
                <a:effectLst/>
                <a:latin typeface="Menlo" panose="020B0609030804020204" pitchFamily="49" charset="0"/>
              </a:rPr>
              <a:t>ではそれら短い配列が重要だと判定できませんでしたが</a:t>
            </a:r>
            <a:r>
              <a:rPr lang="en-US" altLang="ja-JP" b="0" dirty="0">
                <a:solidFill>
                  <a:srgbClr val="CCCCCC"/>
                </a:solidFill>
                <a:effectLst/>
                <a:latin typeface="Menlo" panose="020B0609030804020204" pitchFamily="49" charset="0"/>
              </a:rPr>
              <a:t>, </a:t>
            </a:r>
            <a:r>
              <a:rPr lang="en" altLang="ja-JP" b="0" dirty="0" err="1">
                <a:solidFill>
                  <a:srgbClr val="CCCCCC"/>
                </a:solidFill>
                <a:effectLst/>
                <a:latin typeface="Menlo" panose="020B0609030804020204" pitchFamily="49" charset="0"/>
              </a:rPr>
              <a:t>AlphaMissense</a:t>
            </a:r>
            <a:r>
              <a:rPr lang="ja-JP" altLang="en-US" b="0">
                <a:solidFill>
                  <a:srgbClr val="CCCCCC"/>
                </a:solidFill>
                <a:effectLst/>
                <a:latin typeface="Menlo" panose="020B0609030804020204" pitchFamily="49" charset="0"/>
              </a:rPr>
              <a:t>では全て重要だと予測できました。</a:t>
            </a:r>
          </a:p>
          <a:p>
            <a:br>
              <a:rPr lang="ja-JP" altLang="en-US" b="0">
                <a:solidFill>
                  <a:srgbClr val="CCCCCC"/>
                </a:solidFill>
                <a:effectLst/>
                <a:latin typeface="Menlo" panose="020B0609030804020204" pitchFamily="49" charset="0"/>
              </a:rPr>
            </a:br>
            <a:endParaRPr lang="ja-JP" altLang="en-US" b="0">
              <a:solidFill>
                <a:srgbClr val="CCCCCC"/>
              </a:solidFill>
              <a:effectLst/>
              <a:latin typeface="Menlo" panose="020B0609030804020204" pitchFamily="49" charset="0"/>
            </a:endParaRPr>
          </a:p>
          <a:p>
            <a:endParaRPr kumimoji="1" lang="ja-JP" altLang="en-US"/>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20</a:t>
            </a:fld>
            <a:endParaRPr kumimoji="1" lang="ja-JP" altLang="en-US"/>
          </a:p>
        </p:txBody>
      </p:sp>
    </p:spTree>
    <p:extLst>
      <p:ext uri="{BB962C8B-B14F-4D97-AF65-F5344CB8AC3E}">
        <p14:creationId xmlns:p14="http://schemas.microsoft.com/office/powerpoint/2010/main" val="38401664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a:solidFill>
                  <a:srgbClr val="CCCCCC"/>
                </a:solidFill>
                <a:effectLst/>
                <a:latin typeface="Menlo" panose="020B0609030804020204" pitchFamily="49" charset="0"/>
              </a:rPr>
              <a:t>最後に</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全タンパク質のアミノ酸変異に対する予測をして</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そのデータを公開しました。</a:t>
            </a:r>
          </a:p>
          <a:p>
            <a:endParaRPr kumimoji="1" lang="ja-JP" altLang="en-US"/>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21</a:t>
            </a:fld>
            <a:endParaRPr kumimoji="1" lang="ja-JP" altLang="en-US"/>
          </a:p>
        </p:txBody>
      </p:sp>
    </p:spTree>
    <p:extLst>
      <p:ext uri="{BB962C8B-B14F-4D97-AF65-F5344CB8AC3E}">
        <p14:creationId xmlns:p14="http://schemas.microsoft.com/office/powerpoint/2010/main" val="31429318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2800" b="0">
                <a:solidFill>
                  <a:srgbClr val="CCCCCC"/>
                </a:solidFill>
                <a:effectLst/>
                <a:latin typeface="Menlo" panose="020B0609030804020204" pitchFamily="49" charset="0"/>
              </a:rPr>
              <a:t>この</a:t>
            </a:r>
            <a:r>
              <a:rPr lang="en" altLang="ja-JP" sz="2800" b="0" dirty="0" err="1">
                <a:solidFill>
                  <a:srgbClr val="CCCCCC"/>
                </a:solidFill>
                <a:effectLst/>
                <a:latin typeface="Menlo" panose="020B0609030804020204" pitchFamily="49" charset="0"/>
              </a:rPr>
              <a:t>AlphaMissense</a:t>
            </a:r>
            <a:r>
              <a:rPr lang="ja-JP" altLang="en-US" sz="2800" b="0">
                <a:solidFill>
                  <a:srgbClr val="CCCCCC"/>
                </a:solidFill>
                <a:effectLst/>
                <a:latin typeface="Menlo" panose="020B0609030804020204" pitchFamily="49" charset="0"/>
              </a:rPr>
              <a:t>の出力は病原性の度合いを数値で表したものを出力しますが</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そのままでは実際に病原性となる確率がどの程度かは分かりません。そこで</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予測値と病原性となる確率が対応するように</a:t>
            </a:r>
            <a:r>
              <a:rPr lang="en-US" altLang="ja-JP" sz="2800" b="0" dirty="0">
                <a:solidFill>
                  <a:srgbClr val="CCCCCC"/>
                </a:solidFill>
                <a:effectLst/>
                <a:latin typeface="Menlo" panose="020B0609030804020204" pitchFamily="49" charset="0"/>
              </a:rPr>
              <a:t>, </a:t>
            </a:r>
            <a:r>
              <a:rPr lang="en" altLang="ja-JP" sz="2800" b="0" dirty="0" err="1">
                <a:solidFill>
                  <a:srgbClr val="CCCCCC"/>
                </a:solidFill>
                <a:effectLst/>
                <a:latin typeface="Menlo" panose="020B0609030804020204" pitchFamily="49" charset="0"/>
              </a:rPr>
              <a:t>ClinVar</a:t>
            </a:r>
            <a:r>
              <a:rPr lang="ja-JP" altLang="en-US" sz="2800" b="0">
                <a:solidFill>
                  <a:srgbClr val="CCCCCC"/>
                </a:solidFill>
                <a:effectLst/>
                <a:latin typeface="Menlo" panose="020B0609030804020204" pitchFamily="49" charset="0"/>
              </a:rPr>
              <a:t>データセットについてシグモイド曲線のフィッティングを使ったモデルの</a:t>
            </a:r>
            <a:r>
              <a:rPr lang="en" altLang="ja-JP" sz="2800" b="0" dirty="0">
                <a:solidFill>
                  <a:srgbClr val="CCCCCC"/>
                </a:solidFill>
                <a:effectLst/>
                <a:latin typeface="Menlo" panose="020B0609030804020204" pitchFamily="49" charset="0"/>
              </a:rPr>
              <a:t>calibration</a:t>
            </a:r>
            <a:r>
              <a:rPr lang="ja-JP" altLang="en-US" sz="2800" b="0">
                <a:solidFill>
                  <a:srgbClr val="CCCCCC"/>
                </a:solidFill>
                <a:effectLst/>
                <a:latin typeface="Menlo" panose="020B0609030804020204" pitchFamily="49" charset="0"/>
              </a:rPr>
              <a:t>を行って</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このように予測値と実際の予測確率の対応付けを行いました。</a:t>
            </a:r>
            <a:endParaRPr lang="en-US" altLang="ja-JP" sz="2800" b="0" dirty="0">
              <a:solidFill>
                <a:srgbClr val="CCCCCC"/>
              </a:solidFill>
              <a:effectLst/>
              <a:latin typeface="Menlo" panose="020B0609030804020204" pitchFamily="49" charset="0"/>
            </a:endParaRPr>
          </a:p>
          <a:p>
            <a:endParaRPr lang="en-US" altLang="ja-JP" sz="2800" b="0" dirty="0">
              <a:solidFill>
                <a:srgbClr val="CCCCCC"/>
              </a:solidFill>
              <a:effectLst/>
              <a:latin typeface="Menlo" panose="020B0609030804020204" pitchFamily="49" charset="0"/>
            </a:endParaRPr>
          </a:p>
          <a:p>
            <a:r>
              <a:rPr lang="ja-JP" altLang="en-US" sz="4000" b="0">
                <a:solidFill>
                  <a:srgbClr val="CCCCCC"/>
                </a:solidFill>
                <a:effectLst/>
                <a:latin typeface="Menlo" panose="020B0609030804020204" pitchFamily="49" charset="0"/>
              </a:rPr>
              <a:t>また病原性の有無の判定をするためには</a:t>
            </a:r>
            <a:r>
              <a:rPr lang="en-US" altLang="ja-JP" sz="4000" b="0" dirty="0">
                <a:solidFill>
                  <a:srgbClr val="CCCCCC"/>
                </a:solidFill>
                <a:effectLst/>
                <a:latin typeface="Menlo" panose="020B0609030804020204" pitchFamily="49" charset="0"/>
              </a:rPr>
              <a:t>, </a:t>
            </a:r>
            <a:r>
              <a:rPr lang="ja-JP" altLang="en-US" sz="4000" b="0">
                <a:solidFill>
                  <a:srgbClr val="CCCCCC"/>
                </a:solidFill>
                <a:effectLst/>
                <a:latin typeface="Menlo" panose="020B0609030804020204" pitchFamily="49" charset="0"/>
              </a:rPr>
              <a:t>予測値の閾値</a:t>
            </a:r>
            <a:r>
              <a:rPr lang="en-US" altLang="ja-JP" sz="4000" b="0" dirty="0">
                <a:solidFill>
                  <a:srgbClr val="CCCCCC"/>
                </a:solidFill>
                <a:effectLst/>
                <a:latin typeface="Menlo" panose="020B0609030804020204" pitchFamily="49" charset="0"/>
              </a:rPr>
              <a:t>, </a:t>
            </a:r>
            <a:r>
              <a:rPr lang="ja-JP" altLang="en-US" sz="4000" b="0">
                <a:solidFill>
                  <a:srgbClr val="CCCCCC"/>
                </a:solidFill>
                <a:effectLst/>
                <a:latin typeface="Menlo" panose="020B0609030804020204" pitchFamily="49" charset="0"/>
              </a:rPr>
              <a:t>この値以上なら病原性</a:t>
            </a:r>
            <a:r>
              <a:rPr lang="en-US" altLang="ja-JP" sz="4000" b="0" dirty="0">
                <a:solidFill>
                  <a:srgbClr val="CCCCCC"/>
                </a:solidFill>
                <a:effectLst/>
                <a:latin typeface="Menlo" panose="020B0609030804020204" pitchFamily="49" charset="0"/>
              </a:rPr>
              <a:t>, </a:t>
            </a:r>
            <a:r>
              <a:rPr lang="ja-JP" altLang="en-US" sz="4000" b="0">
                <a:solidFill>
                  <a:srgbClr val="CCCCCC"/>
                </a:solidFill>
                <a:effectLst/>
                <a:latin typeface="Menlo" panose="020B0609030804020204" pitchFamily="49" charset="0"/>
              </a:rPr>
              <a:t>この値以下なら良性という値を決める必要があります。それがゆるすぎると誤判定も多くなるのですが</a:t>
            </a:r>
            <a:r>
              <a:rPr lang="en-US" altLang="ja-JP" sz="4000" b="0" dirty="0">
                <a:solidFill>
                  <a:srgbClr val="CCCCCC"/>
                </a:solidFill>
                <a:effectLst/>
                <a:latin typeface="Menlo" panose="020B0609030804020204" pitchFamily="49" charset="0"/>
              </a:rPr>
              <a:t>, </a:t>
            </a:r>
            <a:r>
              <a:rPr lang="ja-JP" altLang="en-US" sz="4000" b="0">
                <a:solidFill>
                  <a:srgbClr val="CCCCCC"/>
                </a:solidFill>
                <a:effectLst/>
                <a:latin typeface="Menlo" panose="020B0609030804020204" pitchFamily="49" charset="0"/>
              </a:rPr>
              <a:t>筆者たちは</a:t>
            </a:r>
            <a:r>
              <a:rPr lang="en" altLang="ja-JP" sz="4000" b="0" dirty="0" err="1">
                <a:solidFill>
                  <a:srgbClr val="CCCCCC"/>
                </a:solidFill>
                <a:effectLst/>
                <a:latin typeface="Menlo" panose="020B0609030804020204" pitchFamily="49" charset="0"/>
              </a:rPr>
              <a:t>ClinVar</a:t>
            </a:r>
            <a:r>
              <a:rPr lang="ja-JP" altLang="en-US" sz="4000" b="0">
                <a:solidFill>
                  <a:srgbClr val="CCCCCC"/>
                </a:solidFill>
                <a:effectLst/>
                <a:latin typeface="Menlo" panose="020B0609030804020204" pitchFamily="49" charset="0"/>
              </a:rPr>
              <a:t>の</a:t>
            </a:r>
            <a:r>
              <a:rPr lang="en" altLang="ja-JP" sz="4000" b="0" dirty="0">
                <a:solidFill>
                  <a:srgbClr val="CCCCCC"/>
                </a:solidFill>
                <a:effectLst/>
                <a:latin typeface="Menlo" panose="020B0609030804020204" pitchFamily="49" charset="0"/>
              </a:rPr>
              <a:t>test set</a:t>
            </a:r>
            <a:r>
              <a:rPr lang="ja-JP" altLang="en-US" sz="4000" b="0">
                <a:solidFill>
                  <a:srgbClr val="CCCCCC"/>
                </a:solidFill>
                <a:effectLst/>
                <a:latin typeface="Menlo" panose="020B0609030804020204" pitchFamily="49" charset="0"/>
              </a:rPr>
              <a:t>について判定の</a:t>
            </a:r>
            <a:r>
              <a:rPr lang="en-US" altLang="ja-JP" sz="4000" b="0" dirty="0">
                <a:solidFill>
                  <a:srgbClr val="CCCCCC"/>
                </a:solidFill>
                <a:effectLst/>
                <a:latin typeface="Menlo" panose="020B0609030804020204" pitchFamily="49" charset="0"/>
              </a:rPr>
              <a:t>90%</a:t>
            </a:r>
            <a:r>
              <a:rPr lang="ja-JP" altLang="en-US" sz="4000" b="0">
                <a:solidFill>
                  <a:srgbClr val="CCCCCC"/>
                </a:solidFill>
                <a:effectLst/>
                <a:latin typeface="Menlo" panose="020B0609030804020204" pitchFamily="49" charset="0"/>
              </a:rPr>
              <a:t>が正解</a:t>
            </a:r>
            <a:r>
              <a:rPr lang="en-US" altLang="ja-JP" sz="4000" b="0" dirty="0">
                <a:solidFill>
                  <a:srgbClr val="CCCCCC"/>
                </a:solidFill>
                <a:effectLst/>
                <a:latin typeface="Menlo" panose="020B0609030804020204" pitchFamily="49" charset="0"/>
              </a:rPr>
              <a:t>, </a:t>
            </a:r>
            <a:r>
              <a:rPr lang="ja-JP" altLang="en-US" sz="4000" b="0">
                <a:solidFill>
                  <a:srgbClr val="CCCCCC"/>
                </a:solidFill>
                <a:effectLst/>
                <a:latin typeface="Menlo" panose="020B0609030804020204" pitchFamily="49" charset="0"/>
              </a:rPr>
              <a:t>つまり適合率が</a:t>
            </a:r>
            <a:r>
              <a:rPr lang="en-US" altLang="ja-JP" sz="4000" b="0" dirty="0">
                <a:solidFill>
                  <a:srgbClr val="CCCCCC"/>
                </a:solidFill>
                <a:effectLst/>
                <a:latin typeface="Menlo" panose="020B0609030804020204" pitchFamily="49" charset="0"/>
              </a:rPr>
              <a:t>90%</a:t>
            </a:r>
            <a:r>
              <a:rPr lang="ja-JP" altLang="en-US" sz="4000" b="0">
                <a:solidFill>
                  <a:srgbClr val="CCCCCC"/>
                </a:solidFill>
                <a:effectLst/>
                <a:latin typeface="Menlo" panose="020B0609030804020204" pitchFamily="49" charset="0"/>
              </a:rPr>
              <a:t>となるように閾値を設定しました。</a:t>
            </a:r>
          </a:p>
          <a:p>
            <a:r>
              <a:rPr lang="ja-JP" altLang="en-US" sz="4000" b="0">
                <a:solidFill>
                  <a:srgbClr val="CCCCCC"/>
                </a:solidFill>
                <a:effectLst/>
                <a:latin typeface="Menlo" panose="020B0609030804020204" pitchFamily="49" charset="0"/>
              </a:rPr>
              <a:t>そしてこの閾値を使って全変異の病原性を予測したところ</a:t>
            </a:r>
            <a:r>
              <a:rPr lang="en-US" altLang="ja-JP" sz="4000" b="0" dirty="0">
                <a:solidFill>
                  <a:srgbClr val="CCCCCC"/>
                </a:solidFill>
                <a:effectLst/>
                <a:latin typeface="Menlo" panose="020B0609030804020204" pitchFamily="49" charset="0"/>
              </a:rPr>
              <a:t>, </a:t>
            </a:r>
            <a:r>
              <a:rPr lang="ja-JP" altLang="en-US" sz="4000" b="0">
                <a:solidFill>
                  <a:srgbClr val="CCCCCC"/>
                </a:solidFill>
                <a:effectLst/>
                <a:latin typeface="Menlo" panose="020B0609030804020204" pitchFamily="49" charset="0"/>
              </a:rPr>
              <a:t>まあこれは予測の精度が元々高いので当たり前ですが</a:t>
            </a:r>
            <a:r>
              <a:rPr lang="en-US" altLang="ja-JP" sz="4000" b="0" dirty="0">
                <a:solidFill>
                  <a:srgbClr val="CCCCCC"/>
                </a:solidFill>
                <a:effectLst/>
                <a:latin typeface="Menlo" panose="020B0609030804020204" pitchFamily="49" charset="0"/>
              </a:rPr>
              <a:t>, </a:t>
            </a:r>
            <a:r>
              <a:rPr lang="ja-JP" altLang="en-US" sz="4000" b="0">
                <a:solidFill>
                  <a:srgbClr val="CCCCCC"/>
                </a:solidFill>
                <a:effectLst/>
                <a:latin typeface="Menlo" panose="020B0609030804020204" pitchFamily="49" charset="0"/>
              </a:rPr>
              <a:t>他のモデルで同様に閾値を設定した場合と比べてより多くの変異に判定をつけることができました。</a:t>
            </a:r>
          </a:p>
          <a:p>
            <a:endParaRPr lang="ja-JP" altLang="en-US" sz="2800" b="0">
              <a:solidFill>
                <a:srgbClr val="CCCCCC"/>
              </a:solidFill>
              <a:effectLst/>
              <a:latin typeface="Menlo" panose="020B0609030804020204" pitchFamily="49" charset="0"/>
            </a:endParaRP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22</a:t>
            </a:fld>
            <a:endParaRPr kumimoji="1" lang="ja-JP" altLang="en-US"/>
          </a:p>
        </p:txBody>
      </p:sp>
    </p:spTree>
    <p:extLst>
      <p:ext uri="{BB962C8B-B14F-4D97-AF65-F5344CB8AC3E}">
        <p14:creationId xmlns:p14="http://schemas.microsoft.com/office/powerpoint/2010/main" val="9288564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2800" b="0">
                <a:solidFill>
                  <a:srgbClr val="CCCCCC"/>
                </a:solidFill>
                <a:effectLst/>
                <a:latin typeface="Menlo" panose="020B0609030804020204" pitchFamily="49" charset="0"/>
              </a:rPr>
              <a:t>そして</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変異の予測のデータベースを公開しました。このように</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アミノ酸の位置と</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それが含まれるタンパク質と</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変異先のアミノ酸</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そして先程</a:t>
            </a:r>
            <a:r>
              <a:rPr lang="en" altLang="ja-JP" sz="2800" b="0" dirty="0">
                <a:solidFill>
                  <a:srgbClr val="CCCCCC"/>
                </a:solidFill>
                <a:effectLst/>
                <a:latin typeface="Menlo" panose="020B0609030804020204" pitchFamily="49" charset="0"/>
              </a:rPr>
              <a:t>calibration</a:t>
            </a:r>
            <a:r>
              <a:rPr lang="ja-JP" altLang="en-US" sz="2800" b="0">
                <a:solidFill>
                  <a:srgbClr val="CCCCCC"/>
                </a:solidFill>
                <a:effectLst/>
                <a:latin typeface="Menlo" panose="020B0609030804020204" pitchFamily="49" charset="0"/>
              </a:rPr>
              <a:t>した病原性の予測確率</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病原性の判定が示されています。</a:t>
            </a:r>
          </a:p>
          <a:p>
            <a:r>
              <a:rPr lang="ja-JP" altLang="en-US" sz="2800" b="0">
                <a:solidFill>
                  <a:srgbClr val="CCCCCC"/>
                </a:solidFill>
                <a:effectLst/>
                <a:latin typeface="Menlo" panose="020B0609030804020204" pitchFamily="49" charset="0"/>
              </a:rPr>
              <a:t>また著者たちはファイルとして公開していたのですが</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それを使って検索サイトを作った方がもういまして</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タンパク質を入力すると各変異の病原性が表示されるようになっていました。</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23</a:t>
            </a:fld>
            <a:endParaRPr kumimoji="1" lang="ja-JP" altLang="en-US"/>
          </a:p>
        </p:txBody>
      </p:sp>
    </p:spTree>
    <p:extLst>
      <p:ext uri="{BB962C8B-B14F-4D97-AF65-F5344CB8AC3E}">
        <p14:creationId xmlns:p14="http://schemas.microsoft.com/office/powerpoint/2010/main" val="32135398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2800" b="0">
                <a:solidFill>
                  <a:srgbClr val="CCCCCC"/>
                </a:solidFill>
                <a:effectLst/>
                <a:latin typeface="Menlo" panose="020B0609030804020204" pitchFamily="49" charset="0"/>
              </a:rPr>
              <a:t>最後に</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得られた予測結果を既存の大規模なゲノムデータベースと比較しました。まずは</a:t>
            </a:r>
            <a:r>
              <a:rPr lang="en" altLang="ja-JP" sz="2800" b="0" dirty="0" err="1">
                <a:solidFill>
                  <a:srgbClr val="CCCCCC"/>
                </a:solidFill>
                <a:effectLst/>
                <a:latin typeface="Menlo" panose="020B0609030804020204" pitchFamily="49" charset="0"/>
              </a:rPr>
              <a:t>gnomAD</a:t>
            </a:r>
            <a:r>
              <a:rPr lang="ja-JP" altLang="en-US" sz="2800" b="0">
                <a:solidFill>
                  <a:srgbClr val="CCCCCC"/>
                </a:solidFill>
                <a:effectLst/>
                <a:latin typeface="Menlo" panose="020B0609030804020204" pitchFamily="49" charset="0"/>
              </a:rPr>
              <a:t>という約</a:t>
            </a:r>
            <a:r>
              <a:rPr lang="en-US" altLang="ja-JP" sz="2800" b="0" dirty="0">
                <a:solidFill>
                  <a:srgbClr val="CCCCCC"/>
                </a:solidFill>
                <a:effectLst/>
                <a:latin typeface="Menlo" panose="020B0609030804020204" pitchFamily="49" charset="0"/>
              </a:rPr>
              <a:t>76,000</a:t>
            </a:r>
            <a:r>
              <a:rPr lang="ja-JP" altLang="en-US" sz="2800" b="0">
                <a:solidFill>
                  <a:srgbClr val="CCCCCC"/>
                </a:solidFill>
                <a:effectLst/>
                <a:latin typeface="Menlo" panose="020B0609030804020204" pitchFamily="49" charset="0"/>
              </a:rPr>
              <a:t>人の全ゲノムを収集したデータベースと比較したところ</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変異の出現頻度が低いものほど病原性があると予測されるものが多くなっていました。また</a:t>
            </a:r>
            <a:r>
              <a:rPr lang="en" altLang="ja-JP" sz="2800" b="0" dirty="0">
                <a:solidFill>
                  <a:srgbClr val="CCCCCC"/>
                </a:solidFill>
                <a:effectLst/>
                <a:latin typeface="Menlo" panose="020B0609030804020204" pitchFamily="49" charset="0"/>
              </a:rPr>
              <a:t>UK </a:t>
            </a:r>
            <a:r>
              <a:rPr lang="en" altLang="ja-JP" sz="2800" b="0" dirty="0" err="1">
                <a:solidFill>
                  <a:srgbClr val="CCCCCC"/>
                </a:solidFill>
                <a:effectLst/>
                <a:latin typeface="Menlo" panose="020B0609030804020204" pitchFamily="49" charset="0"/>
              </a:rPr>
              <a:t>BioBank</a:t>
            </a:r>
            <a:r>
              <a:rPr lang="ja-JP" altLang="en-US" sz="2800" b="0">
                <a:solidFill>
                  <a:srgbClr val="CCCCCC"/>
                </a:solidFill>
                <a:effectLst/>
                <a:latin typeface="Menlo" panose="020B0609030804020204" pitchFamily="49" charset="0"/>
              </a:rPr>
              <a:t>というデータベースには</a:t>
            </a:r>
            <a:r>
              <a:rPr lang="en-US" altLang="ja-JP" sz="2800" b="0" dirty="0">
                <a:solidFill>
                  <a:srgbClr val="CCCCCC"/>
                </a:solidFill>
                <a:effectLst/>
                <a:latin typeface="Menlo" panose="020B0609030804020204" pitchFamily="49" charset="0"/>
              </a:rPr>
              <a:t>, 50</a:t>
            </a:r>
            <a:r>
              <a:rPr lang="ja-JP" altLang="en-US" sz="2800" b="0">
                <a:solidFill>
                  <a:srgbClr val="CCCCCC"/>
                </a:solidFill>
                <a:effectLst/>
                <a:latin typeface="Menlo" panose="020B0609030804020204" pitchFamily="49" charset="0"/>
              </a:rPr>
              <a:t>万人のゲノムデータと健康状態を記録したデータベースがあるのですが</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病原性と予測された変異は何らかの形質</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おそらく疾患だと思うんですけれども</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それと関連のあるものの割合が高くなっていて</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このようにデータベースの統計的な傾向と本モデルの予測が一致することを示しました。</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24</a:t>
            </a:fld>
            <a:endParaRPr kumimoji="1" lang="ja-JP" altLang="en-US"/>
          </a:p>
        </p:txBody>
      </p:sp>
    </p:spTree>
    <p:extLst>
      <p:ext uri="{BB962C8B-B14F-4D97-AF65-F5344CB8AC3E}">
        <p14:creationId xmlns:p14="http://schemas.microsoft.com/office/powerpoint/2010/main" val="6861282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2800" b="0">
                <a:solidFill>
                  <a:srgbClr val="CCCCCC"/>
                </a:solidFill>
                <a:effectLst/>
                <a:latin typeface="Menlo" panose="020B0609030804020204" pitchFamily="49" charset="0"/>
              </a:rPr>
              <a:t>著者らのディスカッションです。本研究の成果としては</a:t>
            </a:r>
            <a:r>
              <a:rPr lang="en-US" altLang="ja-JP" sz="2800" b="0" dirty="0">
                <a:solidFill>
                  <a:srgbClr val="CCCCCC"/>
                </a:solidFill>
                <a:effectLst/>
                <a:latin typeface="Menlo" panose="020B0609030804020204" pitchFamily="49" charset="0"/>
              </a:rPr>
              <a:t>, </a:t>
            </a:r>
            <a:r>
              <a:rPr lang="en" altLang="ja-JP" sz="2800" b="0" dirty="0" err="1">
                <a:solidFill>
                  <a:srgbClr val="CCCCCC"/>
                </a:solidFill>
                <a:effectLst/>
                <a:latin typeface="Menlo" panose="020B0609030804020204" pitchFamily="49" charset="0"/>
              </a:rPr>
              <a:t>AlphaFold</a:t>
            </a:r>
            <a:r>
              <a:rPr lang="ja-JP" altLang="en-US" sz="2800" b="0">
                <a:solidFill>
                  <a:srgbClr val="CCCCCC"/>
                </a:solidFill>
                <a:effectLst/>
                <a:latin typeface="Menlo" panose="020B0609030804020204" pitchFamily="49" charset="0"/>
              </a:rPr>
              <a:t>など最新のモデルを組み合わせてミスセンス変異の病原性予測モデルを開発したこと</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そしてモデルが様々なベンチマークデータで既存手法を上回る予測性能をしめしたこと</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また全タンパク質の変異について病原性予測を公開したことをあげています。</a:t>
            </a:r>
            <a:endParaRPr lang="en-US" altLang="ja-JP" sz="2800" b="0" dirty="0">
              <a:solidFill>
                <a:srgbClr val="CCCCCC"/>
              </a:solidFill>
              <a:effectLst/>
              <a:latin typeface="Menlo" panose="020B0609030804020204" pitchFamily="49" charset="0"/>
            </a:endParaRPr>
          </a:p>
          <a:p>
            <a:endParaRPr lang="ja-JP" altLang="en-US" sz="2800" b="0">
              <a:solidFill>
                <a:srgbClr val="CCCCCC"/>
              </a:solidFill>
              <a:effectLst/>
              <a:latin typeface="Menlo" panose="020B0609030804020204" pitchFamily="49" charset="0"/>
            </a:endParaRPr>
          </a:p>
          <a:p>
            <a:r>
              <a:rPr lang="ja-JP" altLang="en-US" sz="2800" b="0">
                <a:solidFill>
                  <a:srgbClr val="CCCCCC"/>
                </a:solidFill>
                <a:effectLst/>
                <a:latin typeface="Menlo" panose="020B0609030804020204" pitchFamily="49" charset="0"/>
              </a:rPr>
              <a:t>また本研究の影響としては</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アミノ酸変異がタンパク質にどのような影響を与えるかについての理解</a:t>
            </a:r>
            <a:r>
              <a:rPr lang="en-US" altLang="ja-JP" sz="2800" b="0" dirty="0">
                <a:solidFill>
                  <a:srgbClr val="CCCCCC"/>
                </a:solidFill>
                <a:effectLst/>
                <a:latin typeface="Menlo" panose="020B0609030804020204" pitchFamily="49" charset="0"/>
              </a:rPr>
              <a:t>, </a:t>
            </a:r>
            <a:r>
              <a:rPr lang="en" altLang="ja-JP" sz="2800" b="0" dirty="0">
                <a:solidFill>
                  <a:srgbClr val="CCCCCC"/>
                </a:solidFill>
                <a:effectLst/>
                <a:latin typeface="Menlo" panose="020B0609030804020204" pitchFamily="49" charset="0"/>
              </a:rPr>
              <a:t>de novo</a:t>
            </a:r>
            <a:r>
              <a:rPr lang="ja-JP" altLang="en-US" sz="2800" b="0">
                <a:solidFill>
                  <a:srgbClr val="CCCCCC"/>
                </a:solidFill>
                <a:effectLst/>
                <a:latin typeface="Menlo" panose="020B0609030804020204" pitchFamily="49" charset="0"/>
              </a:rPr>
              <a:t>変異をもつ希少疾患患者の診断</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また</a:t>
            </a:r>
            <a:r>
              <a:rPr lang="en" altLang="ja-JP" sz="2800" b="0" dirty="0">
                <a:solidFill>
                  <a:srgbClr val="CCCCCC"/>
                </a:solidFill>
                <a:effectLst/>
                <a:latin typeface="Menlo" panose="020B0609030804020204" pitchFamily="49" charset="0"/>
              </a:rPr>
              <a:t>Fig.4</a:t>
            </a:r>
            <a:r>
              <a:rPr lang="ja-JP" altLang="en-US" sz="2800" b="0">
                <a:solidFill>
                  <a:srgbClr val="CCCCCC"/>
                </a:solidFill>
                <a:effectLst/>
                <a:latin typeface="Menlo" panose="020B0609030804020204" pitchFamily="49" charset="0"/>
              </a:rPr>
              <a:t>で示した生体における遺伝子の重要性の定量化</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特に短い遺伝子についての定量化</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などに発展するとしています。</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25</a:t>
            </a:fld>
            <a:endParaRPr kumimoji="1" lang="ja-JP" altLang="en-US"/>
          </a:p>
        </p:txBody>
      </p:sp>
    </p:spTree>
    <p:extLst>
      <p:ext uri="{BB962C8B-B14F-4D97-AF65-F5344CB8AC3E}">
        <p14:creationId xmlns:p14="http://schemas.microsoft.com/office/powerpoint/2010/main" val="1230771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br>
              <a:rPr lang="ja-JP" altLang="en-US" b="0">
                <a:solidFill>
                  <a:srgbClr val="CCCCCC"/>
                </a:solidFill>
                <a:effectLst/>
                <a:latin typeface="Menlo" panose="020B0609030804020204" pitchFamily="49" charset="0"/>
              </a:rPr>
            </a:br>
            <a:r>
              <a:rPr lang="ja-JP" altLang="en-US" b="0">
                <a:solidFill>
                  <a:srgbClr val="CCCCCC"/>
                </a:solidFill>
                <a:effectLst/>
                <a:latin typeface="Menlo" panose="020B0609030804020204" pitchFamily="49" charset="0"/>
              </a:rPr>
              <a:t>所感と将来展望です。</a:t>
            </a:r>
            <a:r>
              <a:rPr lang="en" altLang="ja-JP" b="0" dirty="0">
                <a:solidFill>
                  <a:srgbClr val="CCCCCC"/>
                </a:solidFill>
                <a:effectLst/>
                <a:latin typeface="Menlo" panose="020B0609030804020204" pitchFamily="49" charset="0"/>
              </a:rPr>
              <a:t>AlphaFold2</a:t>
            </a:r>
            <a:r>
              <a:rPr lang="ja-JP" altLang="en-US" b="0">
                <a:solidFill>
                  <a:srgbClr val="CCCCCC"/>
                </a:solidFill>
                <a:effectLst/>
                <a:latin typeface="Menlo" panose="020B0609030804020204" pitchFamily="49" charset="0"/>
              </a:rPr>
              <a:t>など既存モデルを組み合わせたモデルではありますが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全体としてはとても画期的で高性能なモデルになっていると思いました。</a:t>
            </a:r>
            <a:endParaRPr lang="en-US" altLang="ja-JP" b="0" dirty="0">
              <a:solidFill>
                <a:srgbClr val="CCCCCC"/>
              </a:solidFill>
              <a:effectLst/>
              <a:latin typeface="Menlo" panose="020B0609030804020204" pitchFamily="49" charset="0"/>
            </a:endParaRPr>
          </a:p>
          <a:p>
            <a:endParaRPr lang="ja-JP" altLang="en-US" b="0">
              <a:solidFill>
                <a:srgbClr val="CCCCCC"/>
              </a:solidFill>
              <a:effectLst/>
              <a:latin typeface="Menlo" panose="020B0609030804020204" pitchFamily="49" charset="0"/>
            </a:endParaRPr>
          </a:p>
          <a:p>
            <a:r>
              <a:rPr lang="ja-JP" altLang="en-US" b="0">
                <a:solidFill>
                  <a:srgbClr val="CCCCCC"/>
                </a:solidFill>
                <a:effectLst/>
                <a:latin typeface="Menlo" panose="020B0609030804020204" pitchFamily="49" charset="0"/>
              </a:rPr>
              <a:t>また今回はミスセンス変異の予測でしたが</a:t>
            </a:r>
            <a:r>
              <a:rPr lang="en-US" altLang="ja-JP" b="0" dirty="0">
                <a:solidFill>
                  <a:srgbClr val="CCCCCC"/>
                </a:solidFill>
                <a:effectLst/>
                <a:latin typeface="Menlo" panose="020B0609030804020204" pitchFamily="49" charset="0"/>
              </a:rPr>
              <a:t>, </a:t>
            </a:r>
            <a:r>
              <a:rPr lang="en" altLang="ja-JP" b="0" dirty="0" err="1">
                <a:solidFill>
                  <a:srgbClr val="CCCCCC"/>
                </a:solidFill>
                <a:effectLst/>
                <a:latin typeface="Menlo" panose="020B0609030804020204" pitchFamily="49" charset="0"/>
              </a:rPr>
              <a:t>AlphaFold</a:t>
            </a:r>
            <a:r>
              <a:rPr lang="ja-JP" altLang="en-US" b="0">
                <a:solidFill>
                  <a:srgbClr val="CCCCCC"/>
                </a:solidFill>
                <a:effectLst/>
                <a:latin typeface="Menlo" panose="020B0609030804020204" pitchFamily="49" charset="0"/>
              </a:rPr>
              <a:t>モデルを他のタスクに応用する研究も考えられると思いました。例えば</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タンパク質と化合物のドッキングシミュレーションなどです。まあもうあるかもしれませんけれども。言語処理の</a:t>
            </a:r>
            <a:r>
              <a:rPr lang="en" altLang="ja-JP" b="0" dirty="0">
                <a:solidFill>
                  <a:srgbClr val="CCCCCC"/>
                </a:solidFill>
                <a:effectLst/>
                <a:latin typeface="Menlo" panose="020B0609030804020204" pitchFamily="49" charset="0"/>
              </a:rPr>
              <a:t>GPT</a:t>
            </a:r>
            <a:r>
              <a:rPr lang="ja-JP" altLang="en-US" b="0">
                <a:solidFill>
                  <a:srgbClr val="CCCCCC"/>
                </a:solidFill>
                <a:effectLst/>
                <a:latin typeface="Menlo" panose="020B0609030804020204" pitchFamily="49" charset="0"/>
              </a:rPr>
              <a:t>のように</a:t>
            </a:r>
            <a:r>
              <a:rPr lang="en" altLang="ja-JP" b="0" dirty="0">
                <a:solidFill>
                  <a:srgbClr val="CCCCCC"/>
                </a:solidFill>
                <a:effectLst/>
                <a:latin typeface="Menlo" panose="020B0609030804020204" pitchFamily="49" charset="0"/>
              </a:rPr>
              <a:t>AlphaFold2</a:t>
            </a:r>
            <a:r>
              <a:rPr lang="ja-JP" altLang="en-US" b="0">
                <a:solidFill>
                  <a:srgbClr val="CCCCCC"/>
                </a:solidFill>
                <a:effectLst/>
                <a:latin typeface="Menlo" panose="020B0609030804020204" pitchFamily="49" charset="0"/>
              </a:rPr>
              <a:t>がタンパク質関連タスクの</a:t>
            </a:r>
            <a:r>
              <a:rPr lang="en" altLang="ja-JP" b="0" dirty="0">
                <a:solidFill>
                  <a:srgbClr val="CCCCCC"/>
                </a:solidFill>
                <a:effectLst/>
                <a:latin typeface="Menlo" panose="020B0609030804020204" pitchFamily="49" charset="0"/>
              </a:rPr>
              <a:t>Foundation model</a:t>
            </a:r>
            <a:r>
              <a:rPr lang="ja-JP" altLang="en-US" b="0">
                <a:solidFill>
                  <a:srgbClr val="CCCCCC"/>
                </a:solidFill>
                <a:effectLst/>
                <a:latin typeface="Menlo" panose="020B0609030804020204" pitchFamily="49" charset="0"/>
              </a:rPr>
              <a:t>になっていくのかもしれないと思いました。</a:t>
            </a:r>
          </a:p>
          <a:p>
            <a:r>
              <a:rPr lang="ja-JP" altLang="en-US" b="0">
                <a:solidFill>
                  <a:srgbClr val="CCCCCC"/>
                </a:solidFill>
                <a:effectLst/>
                <a:latin typeface="Menlo" panose="020B0609030804020204" pitchFamily="49" charset="0"/>
              </a:rPr>
              <a:t>また</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タンパク質にはその活性が低下すると疾患になる場合と</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活性が上昇すると疾患になる場合がありますが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そのどちらかをタンパク質ごとに区別して予測できているのかも気になりました。類似したタンパク質でも発現する条件によって変わる場合もありますし</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できればそれぞれの性質のタンパク質ごとに</a:t>
            </a:r>
            <a:endParaRPr lang="en-US" altLang="ja-JP" b="0" dirty="0">
              <a:solidFill>
                <a:srgbClr val="CCCCCC"/>
              </a:solidFill>
              <a:effectLst/>
              <a:latin typeface="Menlo" panose="020B0609030804020204" pitchFamily="49" charset="0"/>
            </a:endParaRPr>
          </a:p>
          <a:p>
            <a:r>
              <a:rPr lang="ja-JP" altLang="en-US" b="0">
                <a:solidFill>
                  <a:srgbClr val="CCCCCC"/>
                </a:solidFill>
                <a:effectLst/>
                <a:latin typeface="Menlo" panose="020B0609030804020204" pitchFamily="49" charset="0"/>
              </a:rPr>
              <a:t>評価してほしかったと思いました。また評価用のデータセットのそれらの割合が偏っていないかなども気になりました。</a:t>
            </a:r>
            <a:endParaRPr lang="en-US" altLang="ja-JP"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a:solidFill>
                  <a:srgbClr val="CCCCCC"/>
                </a:solidFill>
                <a:effectLst/>
                <a:latin typeface="Menlo" panose="020B0609030804020204" pitchFamily="49" charset="0"/>
              </a:rPr>
              <a:t>また今回はミスセンス変異に注目していましたが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それ以外のナンセンス変異やフレームシフトなどに応用可能かどうかも気になりました。このモデルはマスクしたアミノ酸を予測するというタスクを事前学習で行なっているので</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ミスセンス変異が最も応用しやすいのだと思いますが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この部分のタスクを改変すれば応用できるかもしれないと思いました。</a:t>
            </a:r>
          </a:p>
          <a:p>
            <a:endParaRPr lang="ja-JP" altLang="en-US" b="0">
              <a:solidFill>
                <a:srgbClr val="CCCCCC"/>
              </a:solidFill>
              <a:effectLst/>
              <a:latin typeface="Menlo" panose="020B0609030804020204" pitchFamily="49" charset="0"/>
            </a:endParaRP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26</a:t>
            </a:fld>
            <a:endParaRPr kumimoji="1" lang="ja-JP" altLang="en-US"/>
          </a:p>
        </p:txBody>
      </p:sp>
    </p:spTree>
    <p:extLst>
      <p:ext uri="{BB962C8B-B14F-4D97-AF65-F5344CB8AC3E}">
        <p14:creationId xmlns:p14="http://schemas.microsoft.com/office/powerpoint/2010/main" val="21928846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a:solidFill>
                  <a:srgbClr val="CCCCCC"/>
                </a:solidFill>
                <a:effectLst/>
                <a:latin typeface="Menlo" panose="020B0609030804020204" pitchFamily="49" charset="0"/>
              </a:rPr>
              <a:t>以上です。ご清聴ありがとうございました。</a:t>
            </a:r>
          </a:p>
          <a:p>
            <a:endParaRPr kumimoji="1" lang="ja-JP" altLang="en-US"/>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27</a:t>
            </a:fld>
            <a:endParaRPr kumimoji="1" lang="ja-JP" altLang="en-US"/>
          </a:p>
        </p:txBody>
      </p:sp>
    </p:spTree>
    <p:extLst>
      <p:ext uri="{BB962C8B-B14F-4D97-AF65-F5344CB8AC3E}">
        <p14:creationId xmlns:p14="http://schemas.microsoft.com/office/powerpoint/2010/main" val="37727260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29</a:t>
            </a:fld>
            <a:endParaRPr kumimoji="1" lang="ja-JP" altLang="en-US"/>
          </a:p>
        </p:txBody>
      </p:sp>
    </p:spTree>
    <p:extLst>
      <p:ext uri="{BB962C8B-B14F-4D97-AF65-F5344CB8AC3E}">
        <p14:creationId xmlns:p14="http://schemas.microsoft.com/office/powerpoint/2010/main" val="34143733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30</a:t>
            </a:fld>
            <a:endParaRPr kumimoji="1" lang="ja-JP" altLang="en-US"/>
          </a:p>
        </p:txBody>
      </p:sp>
    </p:spTree>
    <p:extLst>
      <p:ext uri="{BB962C8B-B14F-4D97-AF65-F5344CB8AC3E}">
        <p14:creationId xmlns:p14="http://schemas.microsoft.com/office/powerpoint/2010/main" val="197303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a:solidFill>
                  <a:srgbClr val="CCCCCC"/>
                </a:solidFill>
                <a:effectLst/>
                <a:latin typeface="Menlo" panose="020B0609030804020204" pitchFamily="49" charset="0"/>
              </a:rPr>
              <a:t>論文の著者についてです。この論文は去年の</a:t>
            </a:r>
            <a:r>
              <a:rPr lang="en-US" altLang="ja-JP" b="0" dirty="0">
                <a:solidFill>
                  <a:srgbClr val="CCCCCC"/>
                </a:solidFill>
                <a:effectLst/>
                <a:latin typeface="Menlo" panose="020B0609030804020204" pitchFamily="49" charset="0"/>
              </a:rPr>
              <a:t>9</a:t>
            </a:r>
            <a:r>
              <a:rPr lang="ja-JP" altLang="en-US" b="0">
                <a:solidFill>
                  <a:srgbClr val="CCCCCC"/>
                </a:solidFill>
                <a:effectLst/>
                <a:latin typeface="Menlo" panose="020B0609030804020204" pitchFamily="49" charset="0"/>
              </a:rPr>
              <a:t>月に</a:t>
            </a:r>
            <a:r>
              <a:rPr lang="en" altLang="ja-JP" b="0" dirty="0">
                <a:solidFill>
                  <a:srgbClr val="CCCCCC"/>
                </a:solidFill>
                <a:effectLst/>
                <a:latin typeface="Menlo" panose="020B0609030804020204" pitchFamily="49" charset="0"/>
              </a:rPr>
              <a:t>Science</a:t>
            </a:r>
            <a:r>
              <a:rPr lang="ja-JP" altLang="en-US" b="0">
                <a:solidFill>
                  <a:srgbClr val="CCCCCC"/>
                </a:solidFill>
                <a:effectLst/>
                <a:latin typeface="Menlo" panose="020B0609030804020204" pitchFamily="49" charset="0"/>
              </a:rPr>
              <a:t>に掲載された論文で</a:t>
            </a:r>
            <a:r>
              <a:rPr lang="en-US" altLang="ja-JP" b="0" dirty="0">
                <a:solidFill>
                  <a:srgbClr val="CCCCCC"/>
                </a:solidFill>
                <a:effectLst/>
                <a:latin typeface="Menlo" panose="020B0609030804020204" pitchFamily="49" charset="0"/>
              </a:rPr>
              <a:t>, </a:t>
            </a:r>
            <a:r>
              <a:rPr lang="en" altLang="ja-JP" b="0" dirty="0">
                <a:solidFill>
                  <a:srgbClr val="CCCCCC"/>
                </a:solidFill>
                <a:effectLst/>
                <a:latin typeface="Menlo" panose="020B0609030804020204" pitchFamily="49" charset="0"/>
              </a:rPr>
              <a:t>First author</a:t>
            </a:r>
            <a:r>
              <a:rPr lang="ja-JP" altLang="en-US" b="0">
                <a:solidFill>
                  <a:srgbClr val="CCCCCC"/>
                </a:solidFill>
                <a:effectLst/>
                <a:latin typeface="Menlo" panose="020B0609030804020204" pitchFamily="49" charset="0"/>
              </a:rPr>
              <a:t>の</a:t>
            </a:r>
            <a:r>
              <a:rPr lang="en" altLang="ja-JP" b="0" dirty="0">
                <a:solidFill>
                  <a:srgbClr val="CCCCCC"/>
                </a:solidFill>
                <a:effectLst/>
                <a:latin typeface="Menlo" panose="020B0609030804020204" pitchFamily="49" charset="0"/>
              </a:rPr>
              <a:t>Cheng</a:t>
            </a:r>
            <a:r>
              <a:rPr lang="ja-JP" altLang="en-US" b="0">
                <a:solidFill>
                  <a:srgbClr val="CCCCCC"/>
                </a:solidFill>
                <a:effectLst/>
                <a:latin typeface="Menlo" panose="020B0609030804020204" pitchFamily="49" charset="0"/>
              </a:rPr>
              <a:t>さんは以前から深層学習の技術を使った生命科学情報の解析に取り組んでいる方で</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これらの研究のあと</a:t>
            </a:r>
            <a:r>
              <a:rPr lang="en-US" altLang="ja-JP" b="0" dirty="0">
                <a:solidFill>
                  <a:srgbClr val="CCCCCC"/>
                </a:solidFill>
                <a:effectLst/>
                <a:latin typeface="Menlo" panose="020B0609030804020204" pitchFamily="49" charset="0"/>
              </a:rPr>
              <a:t>, </a:t>
            </a:r>
            <a:r>
              <a:rPr lang="en" altLang="ja-JP" b="0" dirty="0">
                <a:solidFill>
                  <a:srgbClr val="CCCCCC"/>
                </a:solidFill>
                <a:effectLst/>
                <a:latin typeface="Menlo" panose="020B0609030804020204" pitchFamily="49" charset="0"/>
              </a:rPr>
              <a:t>Google DeepMind</a:t>
            </a:r>
            <a:r>
              <a:rPr lang="ja-JP" altLang="en-US" b="0">
                <a:solidFill>
                  <a:srgbClr val="CCCCCC"/>
                </a:solidFill>
                <a:effectLst/>
                <a:latin typeface="Menlo" panose="020B0609030804020204" pitchFamily="49" charset="0"/>
              </a:rPr>
              <a:t>社に移籍してこの論文を執筆しました。</a:t>
            </a:r>
          </a:p>
          <a:p>
            <a:r>
              <a:rPr lang="ja-JP" altLang="en-US" b="0">
                <a:solidFill>
                  <a:srgbClr val="CCCCCC"/>
                </a:solidFill>
                <a:effectLst/>
                <a:latin typeface="Menlo" panose="020B0609030804020204" pitchFamily="49" charset="0"/>
              </a:rPr>
              <a:t>論文を発表したのは</a:t>
            </a:r>
            <a:r>
              <a:rPr lang="en" altLang="ja-JP" b="0" dirty="0">
                <a:solidFill>
                  <a:srgbClr val="CCCCCC"/>
                </a:solidFill>
                <a:effectLst/>
                <a:latin typeface="Menlo" panose="020B0609030804020204" pitchFamily="49" charset="0"/>
              </a:rPr>
              <a:t>Google DeepMind</a:t>
            </a:r>
            <a:r>
              <a:rPr lang="ja-JP" altLang="en-US" b="0">
                <a:solidFill>
                  <a:srgbClr val="CCCCCC"/>
                </a:solidFill>
                <a:effectLst/>
                <a:latin typeface="Menlo" panose="020B0609030804020204" pitchFamily="49" charset="0"/>
              </a:rPr>
              <a:t>という企業で</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著者は全員ここの所属になっています。</a:t>
            </a:r>
            <a:r>
              <a:rPr lang="en" altLang="ja-JP" b="0" dirty="0">
                <a:solidFill>
                  <a:srgbClr val="CCCCCC"/>
                </a:solidFill>
                <a:effectLst/>
                <a:latin typeface="Menlo" panose="020B0609030804020204" pitchFamily="49" charset="0"/>
              </a:rPr>
              <a:t>Google DeepMind</a:t>
            </a:r>
            <a:r>
              <a:rPr lang="ja-JP" altLang="en-US" b="0">
                <a:solidFill>
                  <a:srgbClr val="CCCCCC"/>
                </a:solidFill>
                <a:effectLst/>
                <a:latin typeface="Menlo" panose="020B0609030804020204" pitchFamily="49" charset="0"/>
              </a:rPr>
              <a:t>は生命科学に限らず様々な分野で人工知能の研究をしている有名な企業ですが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生命科学の分野ではタンパク質のアミノ酸配列からその立体構造を予測するモデルで有名で</a:t>
            </a:r>
            <a:r>
              <a:rPr lang="en-US" altLang="ja-JP" b="0" dirty="0">
                <a:solidFill>
                  <a:srgbClr val="CCCCCC"/>
                </a:solidFill>
                <a:effectLst/>
                <a:latin typeface="Menlo" panose="020B0609030804020204" pitchFamily="49" charset="0"/>
              </a:rPr>
              <a:t>, 2018</a:t>
            </a:r>
            <a:r>
              <a:rPr lang="ja-JP" altLang="en-US" b="0">
                <a:solidFill>
                  <a:srgbClr val="CCCCCC"/>
                </a:solidFill>
                <a:effectLst/>
                <a:latin typeface="Menlo" panose="020B0609030804020204" pitchFamily="49" charset="0"/>
              </a:rPr>
              <a:t>年に</a:t>
            </a:r>
            <a:r>
              <a:rPr lang="en" altLang="ja-JP" b="0" dirty="0" err="1">
                <a:solidFill>
                  <a:srgbClr val="CCCCCC"/>
                </a:solidFill>
                <a:effectLst/>
                <a:latin typeface="Menlo" panose="020B0609030804020204" pitchFamily="49" charset="0"/>
              </a:rPr>
              <a:t>AlphaFold</a:t>
            </a:r>
            <a:r>
              <a:rPr lang="en-US" altLang="ja-JP" b="0" dirty="0">
                <a:solidFill>
                  <a:srgbClr val="CCCCCC"/>
                </a:solidFill>
                <a:effectLst/>
                <a:latin typeface="Menlo" panose="020B0609030804020204" pitchFamily="49" charset="0"/>
              </a:rPr>
              <a:t>, 2020</a:t>
            </a:r>
            <a:r>
              <a:rPr lang="ja-JP" altLang="en-US" b="0">
                <a:solidFill>
                  <a:srgbClr val="CCCCCC"/>
                </a:solidFill>
                <a:effectLst/>
                <a:latin typeface="Menlo" panose="020B0609030804020204" pitchFamily="49" charset="0"/>
              </a:rPr>
              <a:t>年にはさらに性能の高い</a:t>
            </a:r>
            <a:r>
              <a:rPr lang="en" altLang="ja-JP" b="0" dirty="0">
                <a:solidFill>
                  <a:srgbClr val="CCCCCC"/>
                </a:solidFill>
                <a:effectLst/>
                <a:latin typeface="Menlo" panose="020B0609030804020204" pitchFamily="49" charset="0"/>
              </a:rPr>
              <a:t>AlphaFold2</a:t>
            </a:r>
            <a:r>
              <a:rPr lang="ja-JP" altLang="en-US" b="0">
                <a:solidFill>
                  <a:srgbClr val="CCCCCC"/>
                </a:solidFill>
                <a:effectLst/>
                <a:latin typeface="Menlo" panose="020B0609030804020204" pitchFamily="49" charset="0"/>
              </a:rPr>
              <a:t>を発表して</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既存手法を大きく上回る予測性能を示しました。</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3</a:t>
            </a:fld>
            <a:endParaRPr kumimoji="1" lang="ja-JP" altLang="en-US"/>
          </a:p>
        </p:txBody>
      </p:sp>
    </p:spTree>
    <p:extLst>
      <p:ext uri="{BB962C8B-B14F-4D97-AF65-F5344CB8AC3E}">
        <p14:creationId xmlns:p14="http://schemas.microsoft.com/office/powerpoint/2010/main" val="41838369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31</a:t>
            </a:fld>
            <a:endParaRPr kumimoji="1" lang="ja-JP" altLang="en-US"/>
          </a:p>
        </p:txBody>
      </p:sp>
    </p:spTree>
    <p:extLst>
      <p:ext uri="{BB962C8B-B14F-4D97-AF65-F5344CB8AC3E}">
        <p14:creationId xmlns:p14="http://schemas.microsoft.com/office/powerpoint/2010/main" val="42716447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32</a:t>
            </a:fld>
            <a:endParaRPr kumimoji="1" lang="ja-JP" altLang="en-US"/>
          </a:p>
        </p:txBody>
      </p:sp>
    </p:spTree>
    <p:extLst>
      <p:ext uri="{BB962C8B-B14F-4D97-AF65-F5344CB8AC3E}">
        <p14:creationId xmlns:p14="http://schemas.microsoft.com/office/powerpoint/2010/main" val="9513196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33</a:t>
            </a:fld>
            <a:endParaRPr kumimoji="1" lang="ja-JP" altLang="en-US"/>
          </a:p>
        </p:txBody>
      </p:sp>
    </p:spTree>
    <p:extLst>
      <p:ext uri="{BB962C8B-B14F-4D97-AF65-F5344CB8AC3E}">
        <p14:creationId xmlns:p14="http://schemas.microsoft.com/office/powerpoint/2010/main" val="11373255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34</a:t>
            </a:fld>
            <a:endParaRPr kumimoji="1" lang="ja-JP" altLang="en-US"/>
          </a:p>
        </p:txBody>
      </p:sp>
    </p:spTree>
    <p:extLst>
      <p:ext uri="{BB962C8B-B14F-4D97-AF65-F5344CB8AC3E}">
        <p14:creationId xmlns:p14="http://schemas.microsoft.com/office/powerpoint/2010/main" val="25155786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35</a:t>
            </a:fld>
            <a:endParaRPr kumimoji="1" lang="ja-JP" altLang="en-US"/>
          </a:p>
        </p:txBody>
      </p:sp>
    </p:spTree>
    <p:extLst>
      <p:ext uri="{BB962C8B-B14F-4D97-AF65-F5344CB8AC3E}">
        <p14:creationId xmlns:p14="http://schemas.microsoft.com/office/powerpoint/2010/main" val="20670965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36</a:t>
            </a:fld>
            <a:endParaRPr kumimoji="1" lang="ja-JP" altLang="en-US"/>
          </a:p>
        </p:txBody>
      </p:sp>
    </p:spTree>
    <p:extLst>
      <p:ext uri="{BB962C8B-B14F-4D97-AF65-F5344CB8AC3E}">
        <p14:creationId xmlns:p14="http://schemas.microsoft.com/office/powerpoint/2010/main" val="10715574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37</a:t>
            </a:fld>
            <a:endParaRPr kumimoji="1" lang="ja-JP" altLang="en-US"/>
          </a:p>
        </p:txBody>
      </p:sp>
    </p:spTree>
    <p:extLst>
      <p:ext uri="{BB962C8B-B14F-4D97-AF65-F5344CB8AC3E}">
        <p14:creationId xmlns:p14="http://schemas.microsoft.com/office/powerpoint/2010/main" val="28317925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38</a:t>
            </a:fld>
            <a:endParaRPr kumimoji="1" lang="ja-JP" altLang="en-US"/>
          </a:p>
        </p:txBody>
      </p:sp>
    </p:spTree>
    <p:extLst>
      <p:ext uri="{BB962C8B-B14F-4D97-AF65-F5344CB8AC3E}">
        <p14:creationId xmlns:p14="http://schemas.microsoft.com/office/powerpoint/2010/main" val="29187938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39</a:t>
            </a:fld>
            <a:endParaRPr kumimoji="1" lang="ja-JP" altLang="en-US"/>
          </a:p>
        </p:txBody>
      </p:sp>
    </p:spTree>
    <p:extLst>
      <p:ext uri="{BB962C8B-B14F-4D97-AF65-F5344CB8AC3E}">
        <p14:creationId xmlns:p14="http://schemas.microsoft.com/office/powerpoint/2010/main" val="27799968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40</a:t>
            </a:fld>
            <a:endParaRPr kumimoji="1" lang="ja-JP" altLang="en-US"/>
          </a:p>
        </p:txBody>
      </p:sp>
    </p:spTree>
    <p:extLst>
      <p:ext uri="{BB962C8B-B14F-4D97-AF65-F5344CB8AC3E}">
        <p14:creationId xmlns:p14="http://schemas.microsoft.com/office/powerpoint/2010/main" val="976908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a:solidFill>
                  <a:srgbClr val="CCCCCC"/>
                </a:solidFill>
                <a:effectLst/>
                <a:latin typeface="Menlo" panose="020B0609030804020204" pitchFamily="49" charset="0"/>
              </a:rPr>
              <a:t>論文の背景です。 まずは本論文で扱っている遺伝子のミスセンス変異についてです。遺伝子の変異は</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ある遺伝子をコードする</a:t>
            </a:r>
            <a:r>
              <a:rPr lang="en" altLang="ja-JP" b="0" dirty="0">
                <a:solidFill>
                  <a:srgbClr val="CCCCCC"/>
                </a:solidFill>
                <a:effectLst/>
                <a:latin typeface="Menlo" panose="020B0609030804020204" pitchFamily="49" charset="0"/>
              </a:rPr>
              <a:t>DNA</a:t>
            </a:r>
            <a:r>
              <a:rPr lang="ja-JP" altLang="en-US" b="0">
                <a:solidFill>
                  <a:srgbClr val="CCCCCC"/>
                </a:solidFill>
                <a:effectLst/>
                <a:latin typeface="Menlo" panose="020B0609030804020204" pitchFamily="49" charset="0"/>
              </a:rPr>
              <a:t>の塩基配列が変化することです。変異にはタンパク質の機能が変わって</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生体に影響する病原性のものもあれば</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特に機能が変化しない良性のものもあります。</a:t>
            </a:r>
          </a:p>
          <a:p>
            <a:r>
              <a:rPr lang="ja-JP" altLang="en-US" b="0">
                <a:solidFill>
                  <a:srgbClr val="CCCCCC"/>
                </a:solidFill>
                <a:effectLst/>
                <a:latin typeface="Menlo" panose="020B0609030804020204" pitchFamily="49" charset="0"/>
              </a:rPr>
              <a:t>変異の仕方としては</a:t>
            </a:r>
            <a:r>
              <a:rPr lang="en-US" altLang="ja-JP" b="0" dirty="0">
                <a:solidFill>
                  <a:srgbClr val="CCCCCC"/>
                </a:solidFill>
                <a:effectLst/>
                <a:latin typeface="Menlo" panose="020B0609030804020204" pitchFamily="49" charset="0"/>
              </a:rPr>
              <a:t>1</a:t>
            </a:r>
            <a:r>
              <a:rPr lang="ja-JP" altLang="en-US" b="0">
                <a:solidFill>
                  <a:srgbClr val="CCCCCC"/>
                </a:solidFill>
                <a:effectLst/>
                <a:latin typeface="Menlo" panose="020B0609030804020204" pitchFamily="49" charset="0"/>
              </a:rPr>
              <a:t>塩基が置換して</a:t>
            </a:r>
            <a:r>
              <a:rPr lang="en-US" altLang="ja-JP" b="0" dirty="0">
                <a:solidFill>
                  <a:srgbClr val="CCCCCC"/>
                </a:solidFill>
                <a:effectLst/>
                <a:latin typeface="Menlo" panose="020B0609030804020204" pitchFamily="49" charset="0"/>
              </a:rPr>
              <a:t>1</a:t>
            </a:r>
            <a:r>
              <a:rPr lang="ja-JP" altLang="en-US" b="0">
                <a:solidFill>
                  <a:srgbClr val="CCCCCC"/>
                </a:solidFill>
                <a:effectLst/>
                <a:latin typeface="Menlo" panose="020B0609030804020204" pitchFamily="49" charset="0"/>
              </a:rPr>
              <a:t>つのアミノ酸が変化するミスセンス変異ですとか</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他にもナンセンス変異</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フレームシフトなどがありますが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本研究ではミスセンス変異に注目しています。</a:t>
            </a:r>
          </a:p>
          <a:p>
            <a:r>
              <a:rPr lang="ja-JP" altLang="en-US" b="0">
                <a:solidFill>
                  <a:srgbClr val="CCCCCC"/>
                </a:solidFill>
                <a:effectLst/>
                <a:latin typeface="Menlo" panose="020B0609030804020204" pitchFamily="49" charset="0"/>
              </a:rPr>
              <a:t>ヒトゲノムでは</a:t>
            </a:r>
            <a:r>
              <a:rPr lang="en-US" altLang="ja-JP" b="0" dirty="0">
                <a:solidFill>
                  <a:srgbClr val="CCCCCC"/>
                </a:solidFill>
                <a:effectLst/>
                <a:latin typeface="Menlo" panose="020B0609030804020204" pitchFamily="49" charset="0"/>
              </a:rPr>
              <a:t>400</a:t>
            </a:r>
            <a:r>
              <a:rPr lang="ja-JP" altLang="en-US" b="0">
                <a:solidFill>
                  <a:srgbClr val="CCCCCC"/>
                </a:solidFill>
                <a:effectLst/>
                <a:latin typeface="Menlo" panose="020B0609030804020204" pitchFamily="49" charset="0"/>
              </a:rPr>
              <a:t>万以上のミスセンス変異が見つかっていますが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その約</a:t>
            </a:r>
            <a:r>
              <a:rPr lang="en-US" altLang="ja-JP" b="0" dirty="0">
                <a:solidFill>
                  <a:srgbClr val="CCCCCC"/>
                </a:solidFill>
                <a:effectLst/>
                <a:latin typeface="Menlo" panose="020B0609030804020204" pitchFamily="49" charset="0"/>
              </a:rPr>
              <a:t>98%</a:t>
            </a:r>
            <a:r>
              <a:rPr lang="ja-JP" altLang="en-US" b="0">
                <a:solidFill>
                  <a:srgbClr val="CCCCCC"/>
                </a:solidFill>
                <a:effectLst/>
                <a:latin typeface="Menlo" panose="020B0609030804020204" pitchFamily="49" charset="0"/>
              </a:rPr>
              <a:t>は病原性の有無がわかっていません。そのため</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例えば遺伝子疾患の可能性のある患者のゲノムを解析して変異を調べても</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そのうちどの変異が疾患を起こしているのかわからないため</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疾患の診断や遺伝的背景に基づいた治療を行う</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また治療法を開発することが困難です。</a:t>
            </a:r>
          </a:p>
          <a:p>
            <a:r>
              <a:rPr lang="ja-JP" altLang="en-US" b="0">
                <a:solidFill>
                  <a:srgbClr val="CCCCCC"/>
                </a:solidFill>
                <a:effectLst/>
                <a:latin typeface="Menlo" panose="020B0609030804020204" pitchFamily="49" charset="0"/>
              </a:rPr>
              <a:t>そこで本研究では</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タンパク質のアミノ酸配列から</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各アミノ酸が変異した場合の病原性を予測するモデルの構築に取り組みました。また著者らの新規性として</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タンパク質の構造情報を考慮することで</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より正確な予測ができると考えました。</a:t>
            </a:r>
          </a:p>
          <a:p>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4</a:t>
            </a:fld>
            <a:endParaRPr kumimoji="1" lang="ja-JP" altLang="en-US"/>
          </a:p>
        </p:txBody>
      </p:sp>
    </p:spTree>
    <p:extLst>
      <p:ext uri="{BB962C8B-B14F-4D97-AF65-F5344CB8AC3E}">
        <p14:creationId xmlns:p14="http://schemas.microsoft.com/office/powerpoint/2010/main" val="42802316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41</a:t>
            </a:fld>
            <a:endParaRPr kumimoji="1" lang="ja-JP" altLang="en-US"/>
          </a:p>
        </p:txBody>
      </p:sp>
    </p:spTree>
    <p:extLst>
      <p:ext uri="{BB962C8B-B14F-4D97-AF65-F5344CB8AC3E}">
        <p14:creationId xmlns:p14="http://schemas.microsoft.com/office/powerpoint/2010/main" val="7923279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42</a:t>
            </a:fld>
            <a:endParaRPr kumimoji="1" lang="ja-JP" altLang="en-US"/>
          </a:p>
        </p:txBody>
      </p:sp>
    </p:spTree>
    <p:extLst>
      <p:ext uri="{BB962C8B-B14F-4D97-AF65-F5344CB8AC3E}">
        <p14:creationId xmlns:p14="http://schemas.microsoft.com/office/powerpoint/2010/main" val="5852573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43</a:t>
            </a:fld>
            <a:endParaRPr kumimoji="1" lang="ja-JP" altLang="en-US"/>
          </a:p>
        </p:txBody>
      </p:sp>
    </p:spTree>
    <p:extLst>
      <p:ext uri="{BB962C8B-B14F-4D97-AF65-F5344CB8AC3E}">
        <p14:creationId xmlns:p14="http://schemas.microsoft.com/office/powerpoint/2010/main" val="27027734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44</a:t>
            </a:fld>
            <a:endParaRPr kumimoji="1" lang="ja-JP" altLang="en-US"/>
          </a:p>
        </p:txBody>
      </p:sp>
    </p:spTree>
    <p:extLst>
      <p:ext uri="{BB962C8B-B14F-4D97-AF65-F5344CB8AC3E}">
        <p14:creationId xmlns:p14="http://schemas.microsoft.com/office/powerpoint/2010/main" val="1607211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a:solidFill>
                  <a:srgbClr val="CCCCCC"/>
                </a:solidFill>
                <a:effectLst/>
                <a:latin typeface="Menlo" panose="020B0609030804020204" pitchFamily="49" charset="0"/>
              </a:rPr>
              <a:t>　遺伝子変異の病原性を予測する手法は以前から研究されていて</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まず実験的に解析する手法としては</a:t>
            </a:r>
            <a:r>
              <a:rPr lang="en" altLang="ja-JP" b="0" dirty="0">
                <a:solidFill>
                  <a:srgbClr val="CCCCCC"/>
                </a:solidFill>
                <a:effectLst/>
                <a:latin typeface="Menlo" panose="020B0609030804020204" pitchFamily="49" charset="0"/>
              </a:rPr>
              <a:t>MAVE</a:t>
            </a:r>
            <a:r>
              <a:rPr lang="ja-JP" altLang="en-US" b="0">
                <a:solidFill>
                  <a:srgbClr val="CCCCCC"/>
                </a:solidFill>
                <a:effectLst/>
                <a:latin typeface="Menlo" panose="020B0609030804020204" pitchFamily="49" charset="0"/>
              </a:rPr>
              <a:t>という手法があります。</a:t>
            </a:r>
            <a:r>
              <a:rPr lang="en" altLang="ja-JP" b="0" dirty="0">
                <a:solidFill>
                  <a:srgbClr val="CCCCCC"/>
                </a:solidFill>
                <a:effectLst/>
                <a:latin typeface="Menlo" panose="020B0609030804020204" pitchFamily="49" charset="0"/>
              </a:rPr>
              <a:t>MAVE</a:t>
            </a:r>
            <a:r>
              <a:rPr lang="ja-JP" altLang="en-US" b="0">
                <a:solidFill>
                  <a:srgbClr val="CCCCCC"/>
                </a:solidFill>
                <a:effectLst/>
                <a:latin typeface="Menlo" panose="020B0609030804020204" pitchFamily="49" charset="0"/>
              </a:rPr>
              <a:t>は特定のタンパク質についてその機能を変化させるアミノ酸変異を調べる手法で</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例えばまず細胞にランダムに変異を導入して</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の後目的のタンパク質の機能の有無や程度によって細胞を選別します。ただどのように選別するかはそのタンパク質の性質に応じて実験方法を設計する必要があります。そのあと残った細胞の各変異の頻度を求めて</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頻度が少ない変異は②で除かれる</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つまりタンパク質の機能を低下させるものだろうと推定する手法です。</a:t>
            </a:r>
          </a:p>
          <a:p>
            <a:r>
              <a:rPr lang="ja-JP" altLang="en-US" b="0">
                <a:solidFill>
                  <a:srgbClr val="CCCCCC"/>
                </a:solidFill>
                <a:effectLst/>
                <a:latin typeface="Menlo" panose="020B0609030804020204" pitchFamily="49" charset="0"/>
              </a:rPr>
              <a:t>この手法は実験的に解析できるので精度は高いですが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コストが高く</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またタンパク質ごとに実験方法を考える必要があります。</a:t>
            </a:r>
          </a:p>
          <a:p>
            <a:r>
              <a:rPr lang="ja-JP" altLang="en-US" b="0">
                <a:solidFill>
                  <a:srgbClr val="CCCCCC"/>
                </a:solidFill>
                <a:effectLst/>
                <a:latin typeface="Menlo" panose="020B0609030804020204" pitchFamily="49" charset="0"/>
              </a:rPr>
              <a:t>この論文では</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過去の</a:t>
            </a:r>
            <a:r>
              <a:rPr lang="en" altLang="ja-JP" b="0" dirty="0">
                <a:solidFill>
                  <a:srgbClr val="CCCCCC"/>
                </a:solidFill>
                <a:effectLst/>
                <a:latin typeface="Menlo" panose="020B0609030804020204" pitchFamily="49" charset="0"/>
              </a:rPr>
              <a:t>MAVE</a:t>
            </a:r>
            <a:r>
              <a:rPr lang="ja-JP" altLang="en-US" b="0">
                <a:solidFill>
                  <a:srgbClr val="CCCCCC"/>
                </a:solidFill>
                <a:effectLst/>
                <a:latin typeface="Menlo" panose="020B0609030804020204" pitchFamily="49" charset="0"/>
              </a:rPr>
              <a:t>研究データとモデルの予測の一致度をそのモデルの評価指標としています。</a:t>
            </a:r>
            <a:endParaRPr lang="en-US" altLang="ja-JP" b="0" dirty="0">
              <a:solidFill>
                <a:srgbClr val="CCCCCC"/>
              </a:solidFill>
              <a:effectLst/>
              <a:latin typeface="Menlo" panose="020B0609030804020204" pitchFamily="49" charset="0"/>
            </a:endParaRPr>
          </a:p>
          <a:p>
            <a:r>
              <a:rPr lang="ja-JP" altLang="en-US" b="0">
                <a:solidFill>
                  <a:srgbClr val="CCCCCC"/>
                </a:solidFill>
                <a:effectLst/>
                <a:latin typeface="Menlo" panose="020B0609030804020204" pitchFamily="49" charset="0"/>
              </a:rPr>
              <a:t>また機械学習・深層学習ベースの手法もこれまでにいくつかありまして</a:t>
            </a:r>
            <a:r>
              <a:rPr lang="en-US" altLang="ja-JP" b="0" dirty="0">
                <a:solidFill>
                  <a:srgbClr val="CCCCCC"/>
                </a:solidFill>
                <a:effectLst/>
                <a:latin typeface="Menlo" panose="020B0609030804020204" pitchFamily="49" charset="0"/>
              </a:rPr>
              <a:t>, 1</a:t>
            </a:r>
            <a:r>
              <a:rPr lang="ja-JP" altLang="en-US" b="0">
                <a:solidFill>
                  <a:srgbClr val="CCCCCC"/>
                </a:solidFill>
                <a:effectLst/>
                <a:latin typeface="Menlo" panose="020B0609030804020204" pitchFamily="49" charset="0"/>
              </a:rPr>
              <a:t>つはこれまでに報告されている変異の病原性データを直接学習する手法です。ただこの手法だと報告される変異のバイアスも学習してしまう可能性があり</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一般化が難しいという問題があります。また大規模なゲノムデータベースを解析して</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出現頻度が低いデータを病原性だと仮定し</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その頻度データを機械学習・深層学習モデルに学習させる手法もあります。今回は②をベースとした手法に</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タンパク質の立体構造情報を付加することで高い予測精度を達成しています。</a:t>
            </a:r>
          </a:p>
          <a:p>
            <a:br>
              <a:rPr lang="ja-JP" altLang="en-US" b="0">
                <a:solidFill>
                  <a:srgbClr val="CCCCCC"/>
                </a:solidFill>
                <a:effectLst/>
                <a:latin typeface="Menlo" panose="020B0609030804020204" pitchFamily="49" charset="0"/>
              </a:rPr>
            </a:br>
            <a:endParaRPr lang="ja-JP" altLang="en-US" b="0">
              <a:solidFill>
                <a:srgbClr val="CCCCCC"/>
              </a:solidFill>
              <a:effectLst/>
              <a:latin typeface="Menlo" panose="020B0609030804020204" pitchFamily="49" charset="0"/>
            </a:endParaRP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5</a:t>
            </a:fld>
            <a:endParaRPr kumimoji="1" lang="ja-JP" altLang="en-US"/>
          </a:p>
        </p:txBody>
      </p:sp>
    </p:spTree>
    <p:extLst>
      <p:ext uri="{BB962C8B-B14F-4D97-AF65-F5344CB8AC3E}">
        <p14:creationId xmlns:p14="http://schemas.microsoft.com/office/powerpoint/2010/main" val="3311454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a:solidFill>
                  <a:srgbClr val="CCCCCC"/>
                </a:solidFill>
                <a:effectLst/>
                <a:latin typeface="Menlo" panose="020B0609030804020204" pitchFamily="49" charset="0"/>
              </a:rPr>
              <a:t>そして 今回タンパク質の立体構造情報の導入に使っているのが</a:t>
            </a:r>
            <a:r>
              <a:rPr lang="en" altLang="ja-JP" b="0" dirty="0">
                <a:solidFill>
                  <a:srgbClr val="CCCCCC"/>
                </a:solidFill>
                <a:effectLst/>
                <a:latin typeface="Menlo" panose="020B0609030804020204" pitchFamily="49" charset="0"/>
              </a:rPr>
              <a:t>AlphaFold2</a:t>
            </a:r>
            <a:r>
              <a:rPr lang="ja-JP" altLang="en-US" b="0">
                <a:solidFill>
                  <a:srgbClr val="CCCCCC"/>
                </a:solidFill>
                <a:effectLst/>
                <a:latin typeface="Menlo" panose="020B0609030804020204" pitchFamily="49" charset="0"/>
              </a:rPr>
              <a:t>というモデルです。これは今回の論文と同じ</a:t>
            </a:r>
            <a:r>
              <a:rPr lang="en" altLang="ja-JP" b="0" dirty="0">
                <a:solidFill>
                  <a:srgbClr val="CCCCCC"/>
                </a:solidFill>
                <a:effectLst/>
                <a:latin typeface="Menlo" panose="020B0609030804020204" pitchFamily="49" charset="0"/>
              </a:rPr>
              <a:t>DeepMind</a:t>
            </a:r>
            <a:r>
              <a:rPr lang="ja-JP" altLang="en-US" b="0">
                <a:solidFill>
                  <a:srgbClr val="CCCCCC"/>
                </a:solidFill>
                <a:effectLst/>
                <a:latin typeface="Menlo" panose="020B0609030804020204" pitchFamily="49" charset="0"/>
              </a:rPr>
              <a:t>社が</a:t>
            </a:r>
            <a:r>
              <a:rPr lang="en-US" altLang="ja-JP" b="0" dirty="0">
                <a:solidFill>
                  <a:srgbClr val="CCCCCC"/>
                </a:solidFill>
                <a:effectLst/>
                <a:latin typeface="Menlo" panose="020B0609030804020204" pitchFamily="49" charset="0"/>
              </a:rPr>
              <a:t>2020</a:t>
            </a:r>
            <a:r>
              <a:rPr lang="ja-JP" altLang="en-US" b="0">
                <a:solidFill>
                  <a:srgbClr val="CCCCCC"/>
                </a:solidFill>
                <a:effectLst/>
                <a:latin typeface="Menlo" panose="020B0609030804020204" pitchFamily="49" charset="0"/>
              </a:rPr>
              <a:t>年に発表したタンパク質の立体構造予測モデルです。</a:t>
            </a:r>
          </a:p>
          <a:p>
            <a:r>
              <a:rPr lang="ja-JP" altLang="en-US" b="0">
                <a:solidFill>
                  <a:srgbClr val="CCCCCC"/>
                </a:solidFill>
                <a:effectLst/>
                <a:latin typeface="Menlo" panose="020B0609030804020204" pitchFamily="49" charset="0"/>
              </a:rPr>
              <a:t>モデル構造はこのようになっていて</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アミノ酸配列を入力すると</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まずそれと類似した配列</a:t>
            </a:r>
            <a:r>
              <a:rPr lang="en-US" altLang="ja-JP" b="0" dirty="0">
                <a:solidFill>
                  <a:srgbClr val="CCCCCC"/>
                </a:solidFill>
                <a:effectLst/>
                <a:latin typeface="Menlo" panose="020B0609030804020204" pitchFamily="49" charset="0"/>
              </a:rPr>
              <a:t>, MSA</a:t>
            </a:r>
            <a:r>
              <a:rPr lang="ja-JP" altLang="en-US" b="0">
                <a:solidFill>
                  <a:srgbClr val="CCCCCC"/>
                </a:solidFill>
                <a:effectLst/>
                <a:latin typeface="Menlo" panose="020B0609030804020204" pitchFamily="49" charset="0"/>
              </a:rPr>
              <a:t>を様々な種のゲノムデータベースから探索して入力に加えます。これによって進化的保存性の情報を構造予測に使えるようになっています。そして</a:t>
            </a:r>
            <a:r>
              <a:rPr lang="en-US" altLang="ja-JP" b="0" dirty="0">
                <a:solidFill>
                  <a:srgbClr val="CCCCCC"/>
                </a:solidFill>
                <a:effectLst/>
                <a:latin typeface="Menlo" panose="020B0609030804020204" pitchFamily="49" charset="0"/>
              </a:rPr>
              <a:t>, </a:t>
            </a:r>
            <a:r>
              <a:rPr lang="en" altLang="ja-JP" b="0" dirty="0" err="1">
                <a:solidFill>
                  <a:srgbClr val="CCCCCC"/>
                </a:solidFill>
                <a:effectLst/>
                <a:latin typeface="Menlo" panose="020B0609030804020204" pitchFamily="49" charset="0"/>
              </a:rPr>
              <a:t>Evoformer</a:t>
            </a:r>
            <a:r>
              <a:rPr lang="ja-JP" altLang="en-US" b="0">
                <a:solidFill>
                  <a:srgbClr val="CCCCCC"/>
                </a:solidFill>
                <a:effectLst/>
                <a:latin typeface="Menlo" panose="020B0609030804020204" pitchFamily="49" charset="0"/>
              </a:rPr>
              <a:t>など新たに開発したモジュールを使って処理をし</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タンパク質の構造予測を出力します。</a:t>
            </a:r>
          </a:p>
          <a:p>
            <a:r>
              <a:rPr lang="ja-JP" altLang="en-US" b="0">
                <a:solidFill>
                  <a:srgbClr val="CCCCCC"/>
                </a:solidFill>
                <a:effectLst/>
                <a:latin typeface="Menlo" panose="020B0609030804020204" pitchFamily="49" charset="0"/>
              </a:rPr>
              <a:t>このモデルは</a:t>
            </a:r>
            <a:r>
              <a:rPr lang="en-US" altLang="ja-JP" b="0" dirty="0">
                <a:solidFill>
                  <a:srgbClr val="CCCCCC"/>
                </a:solidFill>
                <a:effectLst/>
                <a:latin typeface="Menlo" panose="020B0609030804020204" pitchFamily="49" charset="0"/>
              </a:rPr>
              <a:t>2020</a:t>
            </a:r>
            <a:r>
              <a:rPr lang="ja-JP" altLang="en-US" b="0">
                <a:solidFill>
                  <a:srgbClr val="CCCCCC"/>
                </a:solidFill>
                <a:effectLst/>
                <a:latin typeface="Menlo" panose="020B0609030804020204" pitchFamily="49" charset="0"/>
              </a:rPr>
              <a:t>年に行われた構造予測の大会で他のモデルを大きく上回る性能を示しました。 </a:t>
            </a:r>
          </a:p>
          <a:p>
            <a:r>
              <a:rPr lang="ja-JP" altLang="en-US" b="0">
                <a:solidFill>
                  <a:srgbClr val="CCCCCC"/>
                </a:solidFill>
                <a:effectLst/>
                <a:latin typeface="Menlo" panose="020B0609030804020204" pitchFamily="49" charset="0"/>
              </a:rPr>
              <a:t>そして本研究の</a:t>
            </a:r>
            <a:r>
              <a:rPr lang="en" altLang="ja-JP" b="0" dirty="0" err="1">
                <a:solidFill>
                  <a:srgbClr val="CCCCCC"/>
                </a:solidFill>
                <a:effectLst/>
                <a:latin typeface="Menlo" panose="020B0609030804020204" pitchFamily="49" charset="0"/>
              </a:rPr>
              <a:t>AlphaMissense</a:t>
            </a:r>
            <a:r>
              <a:rPr lang="ja-JP" altLang="en-US" b="0">
                <a:solidFill>
                  <a:srgbClr val="CCCCCC"/>
                </a:solidFill>
                <a:effectLst/>
                <a:latin typeface="Menlo" panose="020B0609030804020204" pitchFamily="49" charset="0"/>
              </a:rPr>
              <a:t>モデルは</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この</a:t>
            </a:r>
            <a:r>
              <a:rPr lang="en" altLang="ja-JP" b="0" dirty="0">
                <a:solidFill>
                  <a:srgbClr val="CCCCCC"/>
                </a:solidFill>
                <a:effectLst/>
                <a:latin typeface="Menlo" panose="020B0609030804020204" pitchFamily="49" charset="0"/>
              </a:rPr>
              <a:t>AlphaFold2</a:t>
            </a:r>
            <a:r>
              <a:rPr lang="ja-JP" altLang="en-US" b="0">
                <a:solidFill>
                  <a:srgbClr val="CCCCCC"/>
                </a:solidFill>
                <a:effectLst/>
                <a:latin typeface="Menlo" panose="020B0609030804020204" pitchFamily="49" charset="0"/>
              </a:rPr>
              <a:t>の構造を基本骨格としています。</a:t>
            </a:r>
          </a:p>
          <a:p>
            <a:endParaRPr kumimoji="1" lang="ja-JP" altLang="en-US"/>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6</a:t>
            </a:fld>
            <a:endParaRPr kumimoji="1" lang="ja-JP" altLang="en-US"/>
          </a:p>
        </p:txBody>
      </p:sp>
    </p:spTree>
    <p:extLst>
      <p:ext uri="{BB962C8B-B14F-4D97-AF65-F5344CB8AC3E}">
        <p14:creationId xmlns:p14="http://schemas.microsoft.com/office/powerpoint/2010/main" val="1552643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a:solidFill>
                  <a:srgbClr val="CCCCCC"/>
                </a:solidFill>
                <a:effectLst/>
                <a:latin typeface="Menlo" panose="020B0609030804020204" pitchFamily="49" charset="0"/>
              </a:rPr>
              <a:t>以上が背景になります。質問はございますでしょうか。</a:t>
            </a:r>
          </a:p>
          <a:p>
            <a:r>
              <a:rPr lang="ja-JP" altLang="en-US" b="0">
                <a:solidFill>
                  <a:srgbClr val="CCCCCC"/>
                </a:solidFill>
                <a:effectLst/>
                <a:latin typeface="Menlo" panose="020B0609030804020204" pitchFamily="49" charset="0"/>
              </a:rPr>
              <a:t>それでは本文の紹介に入ります。</a:t>
            </a:r>
          </a:p>
          <a:p>
            <a:r>
              <a:rPr lang="ja-JP" altLang="en-US" b="0">
                <a:solidFill>
                  <a:srgbClr val="CCCCCC"/>
                </a:solidFill>
                <a:effectLst/>
                <a:latin typeface="Menlo" panose="020B0609030804020204" pitchFamily="49" charset="0"/>
              </a:rPr>
              <a:t>今回の論文構成はこのようになっています。</a:t>
            </a:r>
          </a:p>
          <a:p>
            <a:endParaRPr kumimoji="1" lang="ja-JP" altLang="en-US"/>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7</a:t>
            </a:fld>
            <a:endParaRPr kumimoji="1" lang="ja-JP" altLang="en-US"/>
          </a:p>
        </p:txBody>
      </p:sp>
    </p:spTree>
    <p:extLst>
      <p:ext uri="{BB962C8B-B14F-4D97-AF65-F5344CB8AC3E}">
        <p14:creationId xmlns:p14="http://schemas.microsoft.com/office/powerpoint/2010/main" val="2052773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a:solidFill>
                  <a:srgbClr val="CCCCCC"/>
                </a:solidFill>
                <a:effectLst/>
                <a:latin typeface="Menlo" panose="020B0609030804020204" pitchFamily="49" charset="0"/>
              </a:rPr>
              <a:t>まずは</a:t>
            </a:r>
            <a:r>
              <a:rPr lang="en" altLang="ja-JP" b="0" dirty="0">
                <a:solidFill>
                  <a:srgbClr val="CCCCCC"/>
                </a:solidFill>
                <a:effectLst/>
                <a:latin typeface="Menlo" panose="020B0609030804020204" pitchFamily="49" charset="0"/>
              </a:rPr>
              <a:t>Fig.1</a:t>
            </a:r>
            <a:r>
              <a:rPr lang="ja-JP" altLang="en-US" b="0">
                <a:solidFill>
                  <a:srgbClr val="CCCCCC"/>
                </a:solidFill>
                <a:effectLst/>
                <a:latin typeface="Menlo" panose="020B0609030804020204" pitchFamily="49" charset="0"/>
              </a:rPr>
              <a:t>で提案するモデルと学習手法について説明しています。</a:t>
            </a:r>
          </a:p>
          <a:p>
            <a:endParaRPr kumimoji="1" lang="ja-JP" altLang="en-US"/>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8</a:t>
            </a:fld>
            <a:endParaRPr kumimoji="1" lang="ja-JP" altLang="en-US"/>
          </a:p>
        </p:txBody>
      </p:sp>
    </p:spTree>
    <p:extLst>
      <p:ext uri="{BB962C8B-B14F-4D97-AF65-F5344CB8AC3E}">
        <p14:creationId xmlns:p14="http://schemas.microsoft.com/office/powerpoint/2010/main" val="3873841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a:solidFill>
                  <a:srgbClr val="CCCCCC"/>
                </a:solidFill>
                <a:effectLst/>
                <a:latin typeface="Menlo" panose="020B0609030804020204" pitchFamily="49" charset="0"/>
              </a:rPr>
              <a:t>この論文で提案する</a:t>
            </a:r>
            <a:r>
              <a:rPr lang="en" altLang="ja-JP" b="0" dirty="0" err="1">
                <a:solidFill>
                  <a:srgbClr val="CCCCCC"/>
                </a:solidFill>
                <a:effectLst/>
                <a:latin typeface="Menlo" panose="020B0609030804020204" pitchFamily="49" charset="0"/>
              </a:rPr>
              <a:t>AlphaMissense</a:t>
            </a:r>
            <a:r>
              <a:rPr lang="ja-JP" altLang="en-US" b="0">
                <a:solidFill>
                  <a:srgbClr val="CCCCCC"/>
                </a:solidFill>
                <a:effectLst/>
                <a:latin typeface="Menlo" panose="020B0609030804020204" pitchFamily="49" charset="0"/>
              </a:rPr>
              <a:t>モデルの構造はこのようになっています。タンパク質のアミノ酸配列が入力されると</a:t>
            </a:r>
            <a:r>
              <a:rPr lang="en-US" altLang="ja-JP" b="0" dirty="0">
                <a:solidFill>
                  <a:srgbClr val="CCCCCC"/>
                </a:solidFill>
                <a:effectLst/>
                <a:latin typeface="Menlo" panose="020B0609030804020204" pitchFamily="49" charset="0"/>
              </a:rPr>
              <a:t>, </a:t>
            </a:r>
            <a:r>
              <a:rPr lang="en" altLang="ja-JP" b="0" dirty="0">
                <a:solidFill>
                  <a:srgbClr val="CCCCCC"/>
                </a:solidFill>
                <a:effectLst/>
                <a:latin typeface="Menlo" panose="020B0609030804020204" pitchFamily="49" charset="0"/>
              </a:rPr>
              <a:t>AlphaFold2</a:t>
            </a:r>
            <a:r>
              <a:rPr lang="ja-JP" altLang="en-US" b="0">
                <a:solidFill>
                  <a:srgbClr val="CCCCCC"/>
                </a:solidFill>
                <a:effectLst/>
                <a:latin typeface="Menlo" panose="020B0609030804020204" pitchFamily="49" charset="0"/>
              </a:rPr>
              <a:t>同様に</a:t>
            </a:r>
            <a:r>
              <a:rPr lang="en" altLang="ja-JP" b="0" dirty="0">
                <a:solidFill>
                  <a:srgbClr val="CCCCCC"/>
                </a:solidFill>
                <a:effectLst/>
                <a:latin typeface="Menlo" panose="020B0609030804020204" pitchFamily="49" charset="0"/>
              </a:rPr>
              <a:t>MSA, </a:t>
            </a:r>
            <a:r>
              <a:rPr lang="ja-JP" altLang="en-US" b="0">
                <a:solidFill>
                  <a:srgbClr val="CCCCCC"/>
                </a:solidFill>
                <a:effectLst/>
                <a:latin typeface="Menlo" panose="020B0609030804020204" pitchFamily="49" charset="0"/>
              </a:rPr>
              <a:t>他の種の類似する配列をデータベースから検索して入力します。このとき</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実は</a:t>
            </a:r>
            <a:r>
              <a:rPr lang="en" altLang="ja-JP" b="0" dirty="0">
                <a:solidFill>
                  <a:srgbClr val="CCCCCC"/>
                </a:solidFill>
                <a:effectLst/>
                <a:latin typeface="Menlo" panose="020B0609030804020204" pitchFamily="49" charset="0"/>
              </a:rPr>
              <a:t>AlphaFold2</a:t>
            </a:r>
            <a:r>
              <a:rPr lang="ja-JP" altLang="en-US" b="0">
                <a:solidFill>
                  <a:srgbClr val="CCCCCC"/>
                </a:solidFill>
                <a:effectLst/>
                <a:latin typeface="Menlo" panose="020B0609030804020204" pitchFamily="49" charset="0"/>
              </a:rPr>
              <a:t>も同じなのですが最初は一部をマスクして入力します。その後モデル構造は</a:t>
            </a:r>
            <a:r>
              <a:rPr lang="en-US" altLang="ja-JP" b="0" dirty="0" err="1">
                <a:solidFill>
                  <a:srgbClr val="CCCCCC"/>
                </a:solidFill>
                <a:effectLst/>
                <a:latin typeface="Menlo" panose="020B0609030804020204" pitchFamily="49" charset="0"/>
              </a:rPr>
              <a:t>Evoformer</a:t>
            </a:r>
            <a:r>
              <a:rPr lang="ja-JP" altLang="en-US" b="0">
                <a:solidFill>
                  <a:srgbClr val="CCCCCC"/>
                </a:solidFill>
                <a:effectLst/>
                <a:latin typeface="Menlo" panose="020B0609030804020204" pitchFamily="49" charset="0"/>
              </a:rPr>
              <a:t>など</a:t>
            </a:r>
            <a:r>
              <a:rPr lang="en" altLang="ja-JP" b="0" dirty="0">
                <a:solidFill>
                  <a:srgbClr val="CCCCCC"/>
                </a:solidFill>
                <a:effectLst/>
                <a:latin typeface="Menlo" panose="020B0609030804020204" pitchFamily="49" charset="0"/>
              </a:rPr>
              <a:t>AlphaFold2</a:t>
            </a:r>
            <a:r>
              <a:rPr lang="ja-JP" altLang="en-US" b="0">
                <a:solidFill>
                  <a:srgbClr val="CCCCCC"/>
                </a:solidFill>
                <a:effectLst/>
                <a:latin typeface="Menlo" panose="020B0609030804020204" pitchFamily="49" charset="0"/>
              </a:rPr>
              <a:t>と同じものを使っています。訓練方法は</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まずは事前学習としてタンパク質の構造と</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最初にマスクした</a:t>
            </a:r>
            <a:r>
              <a:rPr lang="en" altLang="ja-JP" b="0" dirty="0">
                <a:solidFill>
                  <a:srgbClr val="CCCCCC"/>
                </a:solidFill>
                <a:effectLst/>
                <a:latin typeface="Menlo" panose="020B0609030804020204" pitchFamily="49" charset="0"/>
              </a:rPr>
              <a:t>MSA</a:t>
            </a:r>
            <a:r>
              <a:rPr lang="ja-JP" altLang="en-US" b="0">
                <a:solidFill>
                  <a:srgbClr val="CCCCCC"/>
                </a:solidFill>
                <a:effectLst/>
                <a:latin typeface="Menlo" panose="020B0609030804020204" pitchFamily="49" charset="0"/>
              </a:rPr>
              <a:t>のアミノ酸を予測する訓練をします。ここまでは</a:t>
            </a:r>
            <a:r>
              <a:rPr lang="en" altLang="ja-JP" b="0" dirty="0" err="1">
                <a:solidFill>
                  <a:srgbClr val="CCCCCC"/>
                </a:solidFill>
                <a:effectLst/>
                <a:latin typeface="Menlo" panose="020B0609030804020204" pitchFamily="49" charset="0"/>
              </a:rPr>
              <a:t>AlphaFold</a:t>
            </a:r>
            <a:r>
              <a:rPr lang="ja-JP" altLang="en-US" b="0">
                <a:solidFill>
                  <a:srgbClr val="CCCCCC"/>
                </a:solidFill>
                <a:effectLst/>
                <a:latin typeface="Menlo" panose="020B0609030804020204" pitchFamily="49" charset="0"/>
              </a:rPr>
              <a:t>と同じ手法ですが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今回は病原性予測のためマスクした部分の予測の重みを増やしているということです。これからさらに変異の病原性予測用にモデルをチューニングするため</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直接変異の病原性を予測する訓練を行っています。ここではヒトや霊長類のゲノムデータベースで観測された変異を良性</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そうでない変異を病原性としてそのどちらかを予測する訓練をしています。もちろん観測されていない良性の変異というのも多く存在するはずなので</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論文では一度学習したモデルの判定結果を使って</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良性と判定された変異を除くなどの工夫をしています。</a:t>
            </a:r>
          </a:p>
          <a:p>
            <a:r>
              <a:rPr lang="ja-JP" altLang="en-US" b="0">
                <a:solidFill>
                  <a:srgbClr val="CCCCCC"/>
                </a:solidFill>
                <a:effectLst/>
                <a:latin typeface="Menlo" panose="020B0609030804020204" pitchFamily="49" charset="0"/>
              </a:rPr>
              <a:t>モデルの評価指標としては</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既存の報告されている変異の病原性に関するデータを使って</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それらと予測された病原性の一致度を評価として</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他のモデルと比較しています。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9</a:t>
            </a:fld>
            <a:endParaRPr kumimoji="1" lang="ja-JP" altLang="en-US"/>
          </a:p>
        </p:txBody>
      </p:sp>
    </p:spTree>
    <p:extLst>
      <p:ext uri="{BB962C8B-B14F-4D97-AF65-F5344CB8AC3E}">
        <p14:creationId xmlns:p14="http://schemas.microsoft.com/office/powerpoint/2010/main" val="2278157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623AAF2B-17EC-4267-A7C7-BCC8D0DD9AE7}" type="datetimeFigureOut">
              <a:rPr kumimoji="1" lang="ja-JP" altLang="en-US" smtClean="0"/>
              <a:t>2024/2/5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895017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23AAF2B-17EC-4267-A7C7-BCC8D0DD9AE7}" type="datetimeFigureOut">
              <a:rPr kumimoji="1" lang="ja-JP" altLang="en-US" smtClean="0"/>
              <a:t>2024/2/5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692204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23AAF2B-17EC-4267-A7C7-BCC8D0DD9AE7}" type="datetimeFigureOut">
              <a:rPr kumimoji="1" lang="ja-JP" altLang="en-US" smtClean="0"/>
              <a:t>2024/2/5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1139206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23AAF2B-17EC-4267-A7C7-BCC8D0DD9AE7}" type="datetimeFigureOut">
              <a:rPr kumimoji="1" lang="ja-JP" altLang="en-US" smtClean="0"/>
              <a:t>2024/2/5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684962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23AAF2B-17EC-4267-A7C7-BCC8D0DD9AE7}" type="datetimeFigureOut">
              <a:rPr kumimoji="1" lang="ja-JP" altLang="en-US" smtClean="0"/>
              <a:t>2024/2/5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3779913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23AAF2B-17EC-4267-A7C7-BCC8D0DD9AE7}" type="datetimeFigureOut">
              <a:rPr kumimoji="1" lang="ja-JP" altLang="en-US" smtClean="0"/>
              <a:t>2024/2/5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2095503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23AAF2B-17EC-4267-A7C7-BCC8D0DD9AE7}" type="datetimeFigureOut">
              <a:rPr kumimoji="1" lang="ja-JP" altLang="en-US" smtClean="0"/>
              <a:t>2024/2/5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3735469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623AAF2B-17EC-4267-A7C7-BCC8D0DD9AE7}" type="datetimeFigureOut">
              <a:rPr kumimoji="1" lang="ja-JP" altLang="en-US" smtClean="0"/>
              <a:t>2024/2/5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1686690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3AAF2B-17EC-4267-A7C7-BCC8D0DD9AE7}" type="datetimeFigureOut">
              <a:rPr kumimoji="1" lang="ja-JP" altLang="en-US" smtClean="0"/>
              <a:t>2024/2/5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2024928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23AAF2B-17EC-4267-A7C7-BCC8D0DD9AE7}" type="datetimeFigureOut">
              <a:rPr kumimoji="1" lang="ja-JP" altLang="en-US" smtClean="0"/>
              <a:t>2024/2/5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1940400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23AAF2B-17EC-4267-A7C7-BCC8D0DD9AE7}" type="datetimeFigureOut">
              <a:rPr kumimoji="1" lang="ja-JP" altLang="en-US" smtClean="0"/>
              <a:t>2024/2/5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4254926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3AAF2B-17EC-4267-A7C7-BCC8D0DD9AE7}" type="datetimeFigureOut">
              <a:rPr kumimoji="1" lang="ja-JP" altLang="en-US" smtClean="0"/>
              <a:t>2024/2/5</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9748845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jpeg"/></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alphamissense.hegelab.org/search" TargetMode="External"/><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7.PNG"/><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20BB703B-E5AA-6F0A-7D93-90B5004AAE2B}"/>
              </a:ext>
            </a:extLst>
          </p:cNvPr>
          <p:cNvSpPr txBox="1"/>
          <p:nvPr/>
        </p:nvSpPr>
        <p:spPr>
          <a:xfrm>
            <a:off x="160930" y="765813"/>
            <a:ext cx="8841189" cy="461665"/>
          </a:xfrm>
          <a:prstGeom prst="rect">
            <a:avLst/>
          </a:prstGeom>
          <a:noFill/>
        </p:spPr>
        <p:txBody>
          <a:bodyPr wrap="square" rtlCol="0">
            <a:spAutoFit/>
          </a:bodyPr>
          <a:lstStyle/>
          <a:p>
            <a:pPr algn="ctr"/>
            <a:r>
              <a:rPr kumimoji="1" lang="en-US" altLang="ja-JP" sz="2400" b="1" dirty="0" err="1">
                <a:solidFill>
                  <a:srgbClr val="3965B5"/>
                </a:solidFill>
                <a:latin typeface="Arial" panose="020B0604020202020204" pitchFamily="34" charset="0"/>
                <a:cs typeface="Arial" panose="020B0604020202020204" pitchFamily="34" charset="0"/>
              </a:rPr>
              <a:t>AlphaMissense</a:t>
            </a:r>
            <a:r>
              <a:rPr kumimoji="1" lang="ja-JP" altLang="en-US" sz="2400" b="1" dirty="0">
                <a:solidFill>
                  <a:srgbClr val="3965B5"/>
                </a:solidFill>
                <a:latin typeface="Arial" panose="020B0604020202020204" pitchFamily="34" charset="0"/>
                <a:cs typeface="Arial" panose="020B0604020202020204" pitchFamily="34" charset="0"/>
              </a:rPr>
              <a:t>によるミスセンス変異の病原性予測</a:t>
            </a:r>
            <a:endParaRPr kumimoji="1" lang="en-US" altLang="ja-JP" sz="2400" b="1" dirty="0">
              <a:solidFill>
                <a:srgbClr val="3965B5"/>
              </a:solidFill>
              <a:latin typeface="Arial" panose="020B0604020202020204" pitchFamily="34" charset="0"/>
              <a:cs typeface="Arial" panose="020B0604020202020204" pitchFamily="34" charset="0"/>
            </a:endParaRPr>
          </a:p>
        </p:txBody>
      </p:sp>
      <p:sp>
        <p:nvSpPr>
          <p:cNvPr id="5" name="テキスト ボックス 4">
            <a:extLst>
              <a:ext uri="{FF2B5EF4-FFF2-40B4-BE49-F238E27FC236}">
                <a16:creationId xmlns:a16="http://schemas.microsoft.com/office/drawing/2014/main" id="{8AE2DCFC-5B12-1099-D482-596DF6ADA90D}"/>
              </a:ext>
            </a:extLst>
          </p:cNvPr>
          <p:cNvSpPr txBox="1"/>
          <p:nvPr/>
        </p:nvSpPr>
        <p:spPr>
          <a:xfrm>
            <a:off x="0" y="1227478"/>
            <a:ext cx="9144000" cy="369332"/>
          </a:xfrm>
          <a:prstGeom prst="rect">
            <a:avLst/>
          </a:prstGeom>
          <a:noFill/>
        </p:spPr>
        <p:txBody>
          <a:bodyPr wrap="square" rtlCol="0">
            <a:spAutoFit/>
          </a:bodyPr>
          <a:lstStyle/>
          <a:p>
            <a:pPr algn="ctr"/>
            <a:r>
              <a:rPr lang="en-US" altLang="ja-JP" sz="1800" b="1" dirty="0">
                <a:solidFill>
                  <a:srgbClr val="3965B5"/>
                </a:solidFill>
                <a:effectLst/>
                <a:latin typeface="Arial" panose="020B0604020202020204" pitchFamily="34" charset="0"/>
                <a:cs typeface="Arial" panose="020B0604020202020204" pitchFamily="34" charset="0"/>
              </a:rPr>
              <a:t>Accurate proteome-wide missense variant effect</a:t>
            </a:r>
            <a:r>
              <a:rPr lang="ja-JP" altLang="en-US" b="1" dirty="0">
                <a:solidFill>
                  <a:srgbClr val="3965B5"/>
                </a:solidFill>
                <a:latin typeface="Arial" panose="020B0604020202020204" pitchFamily="34" charset="0"/>
                <a:cs typeface="Arial" panose="020B0604020202020204" pitchFamily="34" charset="0"/>
              </a:rPr>
              <a:t> </a:t>
            </a:r>
            <a:r>
              <a:rPr lang="en-US" altLang="ja-JP" sz="1800" b="1" dirty="0">
                <a:solidFill>
                  <a:srgbClr val="3965B5"/>
                </a:solidFill>
                <a:effectLst/>
                <a:latin typeface="Arial" panose="020B0604020202020204" pitchFamily="34" charset="0"/>
                <a:cs typeface="Arial" panose="020B0604020202020204" pitchFamily="34" charset="0"/>
              </a:rPr>
              <a:t>prediction with </a:t>
            </a:r>
            <a:r>
              <a:rPr lang="en-US" altLang="ja-JP" sz="1800" b="1" dirty="0" err="1">
                <a:solidFill>
                  <a:srgbClr val="3965B5"/>
                </a:solidFill>
                <a:effectLst/>
                <a:latin typeface="Arial" panose="020B0604020202020204" pitchFamily="34" charset="0"/>
                <a:cs typeface="Arial" panose="020B0604020202020204" pitchFamily="34" charset="0"/>
              </a:rPr>
              <a:t>AlphaMissense</a:t>
            </a:r>
            <a:endParaRPr lang="en" altLang="ja-JP" sz="2800" b="1" dirty="0">
              <a:solidFill>
                <a:srgbClr val="3965B5"/>
              </a:solidFill>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a16="http://schemas.microsoft.com/office/drawing/2014/main" id="{7AEDA389-6B7E-EDDA-CB08-68C11430D1F1}"/>
              </a:ext>
            </a:extLst>
          </p:cNvPr>
          <p:cNvSpPr txBox="1"/>
          <p:nvPr/>
        </p:nvSpPr>
        <p:spPr>
          <a:xfrm>
            <a:off x="0" y="-3626"/>
            <a:ext cx="4185068" cy="338554"/>
          </a:xfrm>
          <a:prstGeom prst="rect">
            <a:avLst/>
          </a:prstGeom>
          <a:noFill/>
        </p:spPr>
        <p:txBody>
          <a:bodyPr wrap="square" rtlCol="0">
            <a:spAutoFit/>
          </a:bodyPr>
          <a:lstStyle/>
          <a:p>
            <a:r>
              <a:rPr lang="en" altLang="ja-JP" sz="1600" dirty="0">
                <a:solidFill>
                  <a:schemeClr val="tx1">
                    <a:lumMod val="95000"/>
                    <a:lumOff val="5000"/>
                  </a:schemeClr>
                </a:solidFill>
                <a:latin typeface="Arial" panose="020B0604020202020204" pitchFamily="34" charset="0"/>
                <a:cs typeface="Arial" panose="020B0604020202020204" pitchFamily="34" charset="0"/>
              </a:rPr>
              <a:t>2024/2/5 </a:t>
            </a:r>
            <a:r>
              <a:rPr lang="ja-JP" altLang="en-US" sz="1600" dirty="0">
                <a:solidFill>
                  <a:schemeClr val="tx1">
                    <a:lumMod val="95000"/>
                    <a:lumOff val="5000"/>
                  </a:schemeClr>
                </a:solidFill>
                <a:latin typeface="Arial" panose="020B0604020202020204" pitchFamily="34" charset="0"/>
                <a:cs typeface="Arial" panose="020B0604020202020204" pitchFamily="34" charset="0"/>
              </a:rPr>
              <a:t>バイオセミナー </a:t>
            </a:r>
            <a:endParaRPr lang="en" altLang="ja-JP" sz="16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7" name="テキスト ボックス 6">
            <a:extLst>
              <a:ext uri="{FF2B5EF4-FFF2-40B4-BE49-F238E27FC236}">
                <a16:creationId xmlns:a16="http://schemas.microsoft.com/office/drawing/2014/main" id="{FE266753-A4AD-F611-B837-DFB358882875}"/>
              </a:ext>
            </a:extLst>
          </p:cNvPr>
          <p:cNvSpPr txBox="1"/>
          <p:nvPr/>
        </p:nvSpPr>
        <p:spPr>
          <a:xfrm>
            <a:off x="4958932" y="-3626"/>
            <a:ext cx="4185068" cy="338554"/>
          </a:xfrm>
          <a:prstGeom prst="rect">
            <a:avLst/>
          </a:prstGeom>
          <a:noFill/>
        </p:spPr>
        <p:txBody>
          <a:bodyPr wrap="square" rtlCol="0">
            <a:spAutoFit/>
          </a:bodyPr>
          <a:lstStyle/>
          <a:p>
            <a:pPr algn="r"/>
            <a:r>
              <a:rPr lang="en-US" altLang="ja-JP" sz="1600" dirty="0">
                <a:solidFill>
                  <a:schemeClr val="tx1">
                    <a:lumMod val="95000"/>
                    <a:lumOff val="5000"/>
                  </a:schemeClr>
                </a:solidFill>
                <a:latin typeface="Arial" panose="020B0604020202020204" pitchFamily="34" charset="0"/>
                <a:cs typeface="Arial" panose="020B0604020202020204" pitchFamily="34" charset="0"/>
              </a:rPr>
              <a:t>M1 </a:t>
            </a:r>
            <a:r>
              <a:rPr lang="ja-JP" altLang="en-US" sz="1600" dirty="0">
                <a:solidFill>
                  <a:schemeClr val="tx1">
                    <a:lumMod val="95000"/>
                    <a:lumOff val="5000"/>
                  </a:schemeClr>
                </a:solidFill>
                <a:latin typeface="Arial" panose="020B0604020202020204" pitchFamily="34" charset="0"/>
                <a:cs typeface="Arial" panose="020B0604020202020204" pitchFamily="34" charset="0"/>
              </a:rPr>
              <a:t>吉開泰裕</a:t>
            </a:r>
            <a:endParaRPr lang="en" altLang="ja-JP" sz="1600"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9" name="図 8" descr="グラフ&#10;&#10;自動的に生成された説明">
            <a:extLst>
              <a:ext uri="{FF2B5EF4-FFF2-40B4-BE49-F238E27FC236}">
                <a16:creationId xmlns:a16="http://schemas.microsoft.com/office/drawing/2014/main" id="{7ACA814C-C524-DA59-D46C-CD35ECE96C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3580" y="1734749"/>
            <a:ext cx="5076839" cy="5123251"/>
          </a:xfrm>
          <a:prstGeom prst="rect">
            <a:avLst/>
          </a:prstGeom>
        </p:spPr>
      </p:pic>
    </p:spTree>
    <p:extLst>
      <p:ext uri="{BB962C8B-B14F-4D97-AF65-F5344CB8AC3E}">
        <p14:creationId xmlns:p14="http://schemas.microsoft.com/office/powerpoint/2010/main" val="3982693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論文構成</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0" name="テキスト ボックス 9">
            <a:extLst>
              <a:ext uri="{FF2B5EF4-FFF2-40B4-BE49-F238E27FC236}">
                <a16:creationId xmlns:a16="http://schemas.microsoft.com/office/drawing/2014/main" id="{FBF6BD6E-1C3E-E892-2C1F-92FECB9E9500}"/>
              </a:ext>
            </a:extLst>
          </p:cNvPr>
          <p:cNvSpPr txBox="1"/>
          <p:nvPr/>
        </p:nvSpPr>
        <p:spPr>
          <a:xfrm>
            <a:off x="1190624" y="2076876"/>
            <a:ext cx="4905375" cy="369332"/>
          </a:xfrm>
          <a:prstGeom prst="rect">
            <a:avLst/>
          </a:prstGeom>
          <a:noFill/>
        </p:spPr>
        <p:txBody>
          <a:bodyPr wrap="square" rtlCol="0">
            <a:spAutoFit/>
          </a:bodyPr>
          <a:lstStyle/>
          <a:p>
            <a:r>
              <a:rPr kumimoji="1" lang="ja-JP" altLang="en-US" dirty="0">
                <a:solidFill>
                  <a:schemeClr val="tx1">
                    <a:lumMod val="95000"/>
                    <a:lumOff val="5000"/>
                  </a:schemeClr>
                </a:solidFill>
              </a:rPr>
              <a:t>予測と既存の研究結果の比較</a:t>
            </a:r>
          </a:p>
        </p:txBody>
      </p:sp>
      <p:sp>
        <p:nvSpPr>
          <p:cNvPr id="11" name="テキスト ボックス 10">
            <a:extLst>
              <a:ext uri="{FF2B5EF4-FFF2-40B4-BE49-F238E27FC236}">
                <a16:creationId xmlns:a16="http://schemas.microsoft.com/office/drawing/2014/main" id="{B0A9557E-5232-B330-CB7A-18FE904515A9}"/>
              </a:ext>
            </a:extLst>
          </p:cNvPr>
          <p:cNvSpPr txBox="1"/>
          <p:nvPr/>
        </p:nvSpPr>
        <p:spPr>
          <a:xfrm>
            <a:off x="1184909" y="3057465"/>
            <a:ext cx="6315544" cy="369332"/>
          </a:xfrm>
          <a:prstGeom prst="rect">
            <a:avLst/>
          </a:prstGeom>
          <a:noFill/>
        </p:spPr>
        <p:txBody>
          <a:bodyPr wrap="square" rtlCol="0">
            <a:spAutoFit/>
          </a:bodyPr>
          <a:lstStyle/>
          <a:p>
            <a:r>
              <a:rPr kumimoji="1" lang="en-US" altLang="ja-JP" dirty="0">
                <a:solidFill>
                  <a:schemeClr val="bg2"/>
                </a:solidFill>
              </a:rPr>
              <a:t>MAVE</a:t>
            </a:r>
            <a:r>
              <a:rPr kumimoji="1" lang="ja-JP" altLang="en-US" dirty="0">
                <a:solidFill>
                  <a:schemeClr val="bg2"/>
                </a:solidFill>
              </a:rPr>
              <a:t>との比較による生命科学的知見との照合</a:t>
            </a:r>
          </a:p>
        </p:txBody>
      </p:sp>
      <p:sp>
        <p:nvSpPr>
          <p:cNvPr id="12" name="テキスト ボックス 11">
            <a:extLst>
              <a:ext uri="{FF2B5EF4-FFF2-40B4-BE49-F238E27FC236}">
                <a16:creationId xmlns:a16="http://schemas.microsoft.com/office/drawing/2014/main" id="{F2C400C2-1296-8A6C-6111-61BD9BB00252}"/>
              </a:ext>
            </a:extLst>
          </p:cNvPr>
          <p:cNvSpPr txBox="1"/>
          <p:nvPr/>
        </p:nvSpPr>
        <p:spPr>
          <a:xfrm>
            <a:off x="1184910" y="4038054"/>
            <a:ext cx="6315544" cy="369332"/>
          </a:xfrm>
          <a:prstGeom prst="rect">
            <a:avLst/>
          </a:prstGeom>
          <a:noFill/>
        </p:spPr>
        <p:txBody>
          <a:bodyPr wrap="square" rtlCol="0">
            <a:spAutoFit/>
          </a:bodyPr>
          <a:lstStyle/>
          <a:p>
            <a:r>
              <a:rPr kumimoji="1" lang="ja-JP" altLang="en-US" dirty="0">
                <a:solidFill>
                  <a:schemeClr val="bg2"/>
                </a:solidFill>
              </a:rPr>
              <a:t>病原性予測結果によるタンパク質の重要性評価</a:t>
            </a:r>
          </a:p>
        </p:txBody>
      </p:sp>
      <p:sp>
        <p:nvSpPr>
          <p:cNvPr id="13" name="テキスト ボックス 12">
            <a:extLst>
              <a:ext uri="{FF2B5EF4-FFF2-40B4-BE49-F238E27FC236}">
                <a16:creationId xmlns:a16="http://schemas.microsoft.com/office/drawing/2014/main" id="{CDC1809E-5CB9-05E8-C61B-95BD970D38F4}"/>
              </a:ext>
            </a:extLst>
          </p:cNvPr>
          <p:cNvSpPr txBox="1"/>
          <p:nvPr/>
        </p:nvSpPr>
        <p:spPr>
          <a:xfrm>
            <a:off x="1184909" y="5018643"/>
            <a:ext cx="6315544" cy="369332"/>
          </a:xfrm>
          <a:prstGeom prst="rect">
            <a:avLst/>
          </a:prstGeom>
          <a:noFill/>
        </p:spPr>
        <p:txBody>
          <a:bodyPr wrap="square" rtlCol="0">
            <a:spAutoFit/>
          </a:bodyPr>
          <a:lstStyle/>
          <a:p>
            <a:r>
              <a:rPr kumimoji="1" lang="ja-JP" altLang="en-US" dirty="0">
                <a:solidFill>
                  <a:schemeClr val="bg2"/>
                </a:solidFill>
              </a:rPr>
              <a:t>全タンパク質のアミノ酸に対する予測</a:t>
            </a:r>
          </a:p>
        </p:txBody>
      </p:sp>
      <p:sp>
        <p:nvSpPr>
          <p:cNvPr id="2" name="テキスト ボックス 1">
            <a:extLst>
              <a:ext uri="{FF2B5EF4-FFF2-40B4-BE49-F238E27FC236}">
                <a16:creationId xmlns:a16="http://schemas.microsoft.com/office/drawing/2014/main" id="{1248AA3E-8A72-2A2F-2CD2-160C73887F7E}"/>
              </a:ext>
            </a:extLst>
          </p:cNvPr>
          <p:cNvSpPr txBox="1"/>
          <p:nvPr/>
        </p:nvSpPr>
        <p:spPr>
          <a:xfrm>
            <a:off x="1184909" y="1172687"/>
            <a:ext cx="4905375" cy="369332"/>
          </a:xfrm>
          <a:prstGeom prst="rect">
            <a:avLst/>
          </a:prstGeom>
          <a:noFill/>
        </p:spPr>
        <p:txBody>
          <a:bodyPr wrap="square" rtlCol="0">
            <a:spAutoFit/>
          </a:bodyPr>
          <a:lstStyle/>
          <a:p>
            <a:r>
              <a:rPr kumimoji="1" lang="ja-JP" altLang="en-US" dirty="0">
                <a:solidFill>
                  <a:schemeClr val="bg2"/>
                </a:solidFill>
              </a:rPr>
              <a:t>提案するモデルと学習手法</a:t>
            </a:r>
          </a:p>
        </p:txBody>
      </p:sp>
      <p:sp>
        <p:nvSpPr>
          <p:cNvPr id="3" name="正方形/長方形 2">
            <a:extLst>
              <a:ext uri="{FF2B5EF4-FFF2-40B4-BE49-F238E27FC236}">
                <a16:creationId xmlns:a16="http://schemas.microsoft.com/office/drawing/2014/main" id="{3F564725-9EF9-97F1-946C-7DA7878DFECC}"/>
              </a:ext>
            </a:extLst>
          </p:cNvPr>
          <p:cNvSpPr/>
          <p:nvPr/>
        </p:nvSpPr>
        <p:spPr>
          <a:xfrm>
            <a:off x="342900" y="1191167"/>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1</a:t>
            </a:r>
          </a:p>
        </p:txBody>
      </p:sp>
      <p:sp>
        <p:nvSpPr>
          <p:cNvPr id="5" name="正方形/長方形 4">
            <a:extLst>
              <a:ext uri="{FF2B5EF4-FFF2-40B4-BE49-F238E27FC236}">
                <a16:creationId xmlns:a16="http://schemas.microsoft.com/office/drawing/2014/main" id="{80714538-0D39-71BA-0F55-6E5387BE8D5A}"/>
              </a:ext>
            </a:extLst>
          </p:cNvPr>
          <p:cNvSpPr/>
          <p:nvPr/>
        </p:nvSpPr>
        <p:spPr>
          <a:xfrm>
            <a:off x="342899" y="2095356"/>
            <a:ext cx="72770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2</a:t>
            </a:r>
          </a:p>
        </p:txBody>
      </p:sp>
      <p:sp>
        <p:nvSpPr>
          <p:cNvPr id="6" name="正方形/長方形 5">
            <a:extLst>
              <a:ext uri="{FF2B5EF4-FFF2-40B4-BE49-F238E27FC236}">
                <a16:creationId xmlns:a16="http://schemas.microsoft.com/office/drawing/2014/main" id="{5DC4975E-7392-911C-6971-E79ABDE8B756}"/>
              </a:ext>
            </a:extLst>
          </p:cNvPr>
          <p:cNvSpPr/>
          <p:nvPr/>
        </p:nvSpPr>
        <p:spPr>
          <a:xfrm>
            <a:off x="342899" y="3075945"/>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3</a:t>
            </a:r>
          </a:p>
        </p:txBody>
      </p:sp>
      <p:sp>
        <p:nvSpPr>
          <p:cNvPr id="7" name="正方形/長方形 6">
            <a:extLst>
              <a:ext uri="{FF2B5EF4-FFF2-40B4-BE49-F238E27FC236}">
                <a16:creationId xmlns:a16="http://schemas.microsoft.com/office/drawing/2014/main" id="{95F7CCC1-DB30-0F1D-0749-FACCBB8A5C00}"/>
              </a:ext>
            </a:extLst>
          </p:cNvPr>
          <p:cNvSpPr/>
          <p:nvPr/>
        </p:nvSpPr>
        <p:spPr>
          <a:xfrm>
            <a:off x="342899" y="4062165"/>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4</a:t>
            </a:r>
          </a:p>
        </p:txBody>
      </p:sp>
      <p:sp>
        <p:nvSpPr>
          <p:cNvPr id="8" name="正方形/長方形 7">
            <a:extLst>
              <a:ext uri="{FF2B5EF4-FFF2-40B4-BE49-F238E27FC236}">
                <a16:creationId xmlns:a16="http://schemas.microsoft.com/office/drawing/2014/main" id="{F7830EE1-637C-AB3A-D3A0-4E17A97D8C6C}"/>
              </a:ext>
            </a:extLst>
          </p:cNvPr>
          <p:cNvSpPr/>
          <p:nvPr/>
        </p:nvSpPr>
        <p:spPr>
          <a:xfrm>
            <a:off x="342899" y="5037123"/>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5</a:t>
            </a:r>
          </a:p>
        </p:txBody>
      </p:sp>
    </p:spTree>
    <p:extLst>
      <p:ext uri="{BB962C8B-B14F-4D97-AF65-F5344CB8AC3E}">
        <p14:creationId xmlns:p14="http://schemas.microsoft.com/office/powerpoint/2010/main" val="3535754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2 </a:t>
            </a:r>
            <a:r>
              <a:rPr kumimoji="1" lang="ja-JP" altLang="en-US" sz="2200" b="1" dirty="0"/>
              <a:t>予測と既存の研究結果の比較</a:t>
            </a:r>
          </a:p>
        </p:txBody>
      </p:sp>
      <p:pic>
        <p:nvPicPr>
          <p:cNvPr id="5" name="図 4" descr="ダイアグラム&#10;&#10;自動的に生成された説明">
            <a:extLst>
              <a:ext uri="{FF2B5EF4-FFF2-40B4-BE49-F238E27FC236}">
                <a16:creationId xmlns:a16="http://schemas.microsoft.com/office/drawing/2014/main" id="{3A9D86AC-C41D-164D-883F-67D676B4BA21}"/>
              </a:ext>
            </a:extLst>
          </p:cNvPr>
          <p:cNvPicPr>
            <a:picLocks noChangeAspect="1"/>
          </p:cNvPicPr>
          <p:nvPr/>
        </p:nvPicPr>
        <p:blipFill rotWithShape="1">
          <a:blip r:embed="rId3">
            <a:extLst>
              <a:ext uri="{28A0092B-C50C-407E-A947-70E740481C1C}">
                <a14:useLocalDpi xmlns:a14="http://schemas.microsoft.com/office/drawing/2010/main" val="0"/>
              </a:ext>
            </a:extLst>
          </a:blip>
          <a:srcRect l="1" t="1731" r="70906" b="75383"/>
          <a:stretch/>
        </p:blipFill>
        <p:spPr>
          <a:xfrm>
            <a:off x="607152" y="2504355"/>
            <a:ext cx="3005137" cy="2986214"/>
          </a:xfrm>
          <a:prstGeom prst="rect">
            <a:avLst/>
          </a:prstGeom>
        </p:spPr>
      </p:pic>
      <p:sp>
        <p:nvSpPr>
          <p:cNvPr id="24" name="テキスト ボックス 23">
            <a:extLst>
              <a:ext uri="{FF2B5EF4-FFF2-40B4-BE49-F238E27FC236}">
                <a16:creationId xmlns:a16="http://schemas.microsoft.com/office/drawing/2014/main" id="{C275DF1C-5198-53D6-AA90-74879355591A}"/>
              </a:ext>
            </a:extLst>
          </p:cNvPr>
          <p:cNvSpPr txBox="1"/>
          <p:nvPr/>
        </p:nvSpPr>
        <p:spPr>
          <a:xfrm>
            <a:off x="0" y="528239"/>
            <a:ext cx="5264307" cy="369332"/>
          </a:xfrm>
          <a:prstGeom prst="rect">
            <a:avLst/>
          </a:prstGeom>
          <a:noFill/>
        </p:spPr>
        <p:txBody>
          <a:bodyPr wrap="square" rtlCol="0">
            <a:spAutoFit/>
          </a:bodyPr>
          <a:lstStyle/>
          <a:p>
            <a:r>
              <a:rPr kumimoji="1" lang="ja-JP" altLang="en-US" u="sng" dirty="0">
                <a:solidFill>
                  <a:schemeClr val="tx1">
                    <a:lumMod val="85000"/>
                    <a:lumOff val="15000"/>
                  </a:schemeClr>
                </a:solidFill>
              </a:rPr>
              <a:t>① </a:t>
            </a:r>
            <a:r>
              <a:rPr kumimoji="1" lang="en-US" altLang="ja-JP" u="sng" dirty="0" err="1">
                <a:solidFill>
                  <a:schemeClr val="tx1">
                    <a:lumMod val="85000"/>
                    <a:lumOff val="15000"/>
                  </a:schemeClr>
                </a:solidFill>
              </a:rPr>
              <a:t>ClinVar</a:t>
            </a:r>
            <a:r>
              <a:rPr kumimoji="1" lang="ja-JP" altLang="en-US" u="sng" dirty="0">
                <a:solidFill>
                  <a:schemeClr val="tx1">
                    <a:lumMod val="85000"/>
                    <a:lumOff val="15000"/>
                  </a:schemeClr>
                </a:solidFill>
              </a:rPr>
              <a:t>データでの評価</a:t>
            </a:r>
            <a:endParaRPr kumimoji="1" lang="ja-JP" altLang="en-US" u="sng" dirty="0">
              <a:solidFill>
                <a:srgbClr val="3965B5"/>
              </a:solidFill>
            </a:endParaRPr>
          </a:p>
        </p:txBody>
      </p:sp>
      <p:pic>
        <p:nvPicPr>
          <p:cNvPr id="28" name="図 27" descr="グラフ, 棒グラフ&#10;&#10;自動的に生成された説明">
            <a:extLst>
              <a:ext uri="{FF2B5EF4-FFF2-40B4-BE49-F238E27FC236}">
                <a16:creationId xmlns:a16="http://schemas.microsoft.com/office/drawing/2014/main" id="{EC732136-03C6-ED7E-C154-636EA41EBD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2680" y="2421404"/>
            <a:ext cx="2751681" cy="3064715"/>
          </a:xfrm>
          <a:prstGeom prst="rect">
            <a:avLst/>
          </a:prstGeom>
        </p:spPr>
      </p:pic>
      <p:sp>
        <p:nvSpPr>
          <p:cNvPr id="34" name="テキスト ボックス 33">
            <a:extLst>
              <a:ext uri="{FF2B5EF4-FFF2-40B4-BE49-F238E27FC236}">
                <a16:creationId xmlns:a16="http://schemas.microsoft.com/office/drawing/2014/main" id="{F985D244-F59C-6831-2279-5E6630EF1273}"/>
              </a:ext>
            </a:extLst>
          </p:cNvPr>
          <p:cNvSpPr txBox="1"/>
          <p:nvPr/>
        </p:nvSpPr>
        <p:spPr>
          <a:xfrm>
            <a:off x="212338" y="1663285"/>
            <a:ext cx="4343592" cy="584775"/>
          </a:xfrm>
          <a:prstGeom prst="rect">
            <a:avLst/>
          </a:prstGeom>
          <a:noFill/>
        </p:spPr>
        <p:txBody>
          <a:bodyPr wrap="square" rtlCol="0">
            <a:spAutoFit/>
          </a:bodyPr>
          <a:lstStyle/>
          <a:p>
            <a:r>
              <a:rPr kumimoji="1" lang="en-US" altLang="ja-JP" sz="1600" dirty="0" err="1">
                <a:solidFill>
                  <a:schemeClr val="tx1">
                    <a:lumMod val="95000"/>
                    <a:lumOff val="5000"/>
                  </a:schemeClr>
                </a:solidFill>
              </a:rPr>
              <a:t>AlphaMissense</a:t>
            </a:r>
            <a:r>
              <a:rPr kumimoji="1" lang="ja-JP" altLang="en-US" sz="1600" dirty="0">
                <a:solidFill>
                  <a:schemeClr val="tx1">
                    <a:lumMod val="95000"/>
                    <a:lumOff val="5000"/>
                  </a:schemeClr>
                </a:solidFill>
              </a:rPr>
              <a:t>は</a:t>
            </a:r>
            <a:r>
              <a:rPr kumimoji="1" lang="en-US" altLang="ja-JP" sz="1600" dirty="0" err="1">
                <a:solidFill>
                  <a:schemeClr val="tx1">
                    <a:lumMod val="95000"/>
                    <a:lumOff val="5000"/>
                  </a:schemeClr>
                </a:solidFill>
              </a:rPr>
              <a:t>ClinVar</a:t>
            </a:r>
            <a:r>
              <a:rPr kumimoji="1" lang="ja-JP" altLang="en-US" sz="1600" dirty="0">
                <a:solidFill>
                  <a:schemeClr val="tx1">
                    <a:lumMod val="95000"/>
                    <a:lumOff val="5000"/>
                  </a:schemeClr>
                </a:solidFill>
              </a:rPr>
              <a:t>データに対し</a:t>
            </a:r>
            <a:endParaRPr kumimoji="1" lang="en-US" altLang="ja-JP" sz="1600" dirty="0">
              <a:solidFill>
                <a:schemeClr val="tx1">
                  <a:lumMod val="95000"/>
                  <a:lumOff val="5000"/>
                </a:schemeClr>
              </a:solidFill>
            </a:endParaRPr>
          </a:p>
          <a:p>
            <a:r>
              <a:rPr kumimoji="1" lang="ja-JP" altLang="en-US" sz="1600" dirty="0">
                <a:solidFill>
                  <a:schemeClr val="tx1">
                    <a:lumMod val="95000"/>
                    <a:lumOff val="5000"/>
                  </a:schemeClr>
                </a:solidFill>
              </a:rPr>
              <a:t>既存モデルを上回る病原性予測性能を示した</a:t>
            </a:r>
          </a:p>
        </p:txBody>
      </p:sp>
      <p:sp>
        <p:nvSpPr>
          <p:cNvPr id="35" name="正方形/長方形 34">
            <a:extLst>
              <a:ext uri="{FF2B5EF4-FFF2-40B4-BE49-F238E27FC236}">
                <a16:creationId xmlns:a16="http://schemas.microsoft.com/office/drawing/2014/main" id="{0DA8A2AF-D250-0CDB-894B-1C3743E1AD48}"/>
              </a:ext>
            </a:extLst>
          </p:cNvPr>
          <p:cNvSpPr/>
          <p:nvPr/>
        </p:nvSpPr>
        <p:spPr>
          <a:xfrm>
            <a:off x="156501" y="1663285"/>
            <a:ext cx="45719"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36" name="正方形/長方形 35">
            <a:extLst>
              <a:ext uri="{FF2B5EF4-FFF2-40B4-BE49-F238E27FC236}">
                <a16:creationId xmlns:a16="http://schemas.microsoft.com/office/drawing/2014/main" id="{39A8C47A-F46C-F39D-F3A8-355F10A35620}"/>
              </a:ext>
            </a:extLst>
          </p:cNvPr>
          <p:cNvSpPr/>
          <p:nvPr/>
        </p:nvSpPr>
        <p:spPr>
          <a:xfrm>
            <a:off x="4627930" y="1663285"/>
            <a:ext cx="45719"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38" name="テキスト ボックス 37">
            <a:extLst>
              <a:ext uri="{FF2B5EF4-FFF2-40B4-BE49-F238E27FC236}">
                <a16:creationId xmlns:a16="http://schemas.microsoft.com/office/drawing/2014/main" id="{0952D9A4-BB05-B5A2-802D-ABF59664B115}"/>
              </a:ext>
            </a:extLst>
          </p:cNvPr>
          <p:cNvSpPr txBox="1"/>
          <p:nvPr/>
        </p:nvSpPr>
        <p:spPr>
          <a:xfrm>
            <a:off x="80963" y="5519958"/>
            <a:ext cx="4199384" cy="523220"/>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u="sng" dirty="0" err="1">
                <a:solidFill>
                  <a:schemeClr val="tx1">
                    <a:lumMod val="95000"/>
                    <a:lumOff val="5000"/>
                  </a:schemeClr>
                </a:solidFill>
              </a:rPr>
              <a:t>ClinVar</a:t>
            </a:r>
            <a:r>
              <a:rPr kumimoji="1" lang="ja-JP" altLang="en-US" sz="1400" u="sng" dirty="0">
                <a:solidFill>
                  <a:schemeClr val="tx1">
                    <a:lumMod val="95000"/>
                    <a:lumOff val="5000"/>
                  </a:schemeClr>
                </a:solidFill>
              </a:rPr>
              <a:t>で学習</a:t>
            </a:r>
            <a:r>
              <a:rPr kumimoji="1" lang="ja-JP" altLang="en-US" sz="1400" u="sng">
                <a:solidFill>
                  <a:schemeClr val="tx1">
                    <a:lumMod val="95000"/>
                    <a:lumOff val="5000"/>
                  </a:schemeClr>
                </a:solidFill>
              </a:rPr>
              <a:t>したモデルより</a:t>
            </a:r>
            <a:r>
              <a:rPr kumimoji="1" lang="ja-JP" altLang="en-US" sz="1400" u="sng" dirty="0">
                <a:solidFill>
                  <a:schemeClr val="tx1">
                    <a:lumMod val="95000"/>
                    <a:lumOff val="5000"/>
                  </a:schemeClr>
                </a:solidFill>
              </a:rPr>
              <a:t>も上回る性能</a:t>
            </a:r>
            <a:r>
              <a:rPr kumimoji="1" lang="ja-JP" altLang="en-US" sz="1400" dirty="0">
                <a:solidFill>
                  <a:schemeClr val="tx1">
                    <a:lumMod val="95000"/>
                    <a:lumOff val="5000"/>
                  </a:schemeClr>
                </a:solidFill>
              </a:rPr>
              <a:t>を示した。</a:t>
            </a:r>
          </a:p>
        </p:txBody>
      </p:sp>
      <p:sp>
        <p:nvSpPr>
          <p:cNvPr id="2" name="四角形: 角を丸くする 1">
            <a:extLst>
              <a:ext uri="{FF2B5EF4-FFF2-40B4-BE49-F238E27FC236}">
                <a16:creationId xmlns:a16="http://schemas.microsoft.com/office/drawing/2014/main" id="{75DFC563-503E-35DB-04EB-C941E70F0775}"/>
              </a:ext>
            </a:extLst>
          </p:cNvPr>
          <p:cNvSpPr/>
          <p:nvPr/>
        </p:nvSpPr>
        <p:spPr>
          <a:xfrm>
            <a:off x="763496" y="2724149"/>
            <a:ext cx="2475004" cy="161071"/>
          </a:xfrm>
          <a:prstGeom prst="roundRect">
            <a:avLst/>
          </a:prstGeom>
          <a:noFill/>
          <a:ln w="19050">
            <a:solidFill>
              <a:schemeClr val="accent6">
                <a:lumMod val="7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A13F02C6-530D-F454-4B89-00DC277D1528}"/>
              </a:ext>
            </a:extLst>
          </p:cNvPr>
          <p:cNvSpPr txBox="1"/>
          <p:nvPr/>
        </p:nvSpPr>
        <p:spPr>
          <a:xfrm>
            <a:off x="4672571" y="1719525"/>
            <a:ext cx="4343592" cy="584775"/>
          </a:xfrm>
          <a:prstGeom prst="rect">
            <a:avLst/>
          </a:prstGeom>
          <a:noFill/>
        </p:spPr>
        <p:txBody>
          <a:bodyPr wrap="square" rtlCol="0">
            <a:spAutoFit/>
          </a:bodyPr>
          <a:lstStyle/>
          <a:p>
            <a:r>
              <a:rPr kumimoji="1" lang="ja-JP" altLang="en-US" sz="1600" dirty="0">
                <a:solidFill>
                  <a:schemeClr val="tx1">
                    <a:lumMod val="95000"/>
                    <a:lumOff val="5000"/>
                  </a:schemeClr>
                </a:solidFill>
              </a:rPr>
              <a:t>進化的に保存された遺伝子についても</a:t>
            </a:r>
            <a:endParaRPr kumimoji="1" lang="en-US" altLang="ja-JP" sz="1600" dirty="0">
              <a:solidFill>
                <a:schemeClr val="tx1">
                  <a:lumMod val="95000"/>
                  <a:lumOff val="5000"/>
                </a:schemeClr>
              </a:solidFill>
            </a:endParaRPr>
          </a:p>
          <a:p>
            <a:r>
              <a:rPr kumimoji="1" lang="en-US" altLang="ja-JP" sz="1600" dirty="0" err="1">
                <a:solidFill>
                  <a:schemeClr val="tx1">
                    <a:lumMod val="95000"/>
                    <a:lumOff val="5000"/>
                  </a:schemeClr>
                </a:solidFill>
              </a:rPr>
              <a:t>AlphaMissense</a:t>
            </a:r>
            <a:r>
              <a:rPr kumimoji="1" lang="ja-JP" altLang="en-US" sz="1600" dirty="0">
                <a:solidFill>
                  <a:schemeClr val="tx1">
                    <a:lumMod val="95000"/>
                    <a:lumOff val="5000"/>
                  </a:schemeClr>
                </a:solidFill>
              </a:rPr>
              <a:t>が最も高い予測性能を示した</a:t>
            </a:r>
          </a:p>
        </p:txBody>
      </p:sp>
      <p:sp>
        <p:nvSpPr>
          <p:cNvPr id="6" name="テキスト ボックス 5">
            <a:extLst>
              <a:ext uri="{FF2B5EF4-FFF2-40B4-BE49-F238E27FC236}">
                <a16:creationId xmlns:a16="http://schemas.microsoft.com/office/drawing/2014/main" id="{D5BB487A-EC54-4826-17B0-2B4EBFBEBB69}"/>
              </a:ext>
            </a:extLst>
          </p:cNvPr>
          <p:cNvSpPr txBox="1"/>
          <p:nvPr/>
        </p:nvSpPr>
        <p:spPr>
          <a:xfrm>
            <a:off x="4672571" y="5866661"/>
            <a:ext cx="4199384" cy="738664"/>
          </a:xfrm>
          <a:prstGeom prst="rect">
            <a:avLst/>
          </a:prstGeom>
          <a:noFill/>
        </p:spPr>
        <p:txBody>
          <a:bodyPr wrap="square" rtlCol="0">
            <a:spAutoFit/>
          </a:bodyPr>
          <a:lstStyle/>
          <a:p>
            <a:pPr algn="ctr"/>
            <a:r>
              <a:rPr kumimoji="1" lang="en-US" altLang="ja-JP" sz="1400" dirty="0" err="1">
                <a:solidFill>
                  <a:schemeClr val="tx1">
                    <a:lumMod val="95000"/>
                    <a:lumOff val="5000"/>
                  </a:schemeClr>
                </a:solidFill>
              </a:rPr>
              <a:t>AlphaMissense</a:t>
            </a:r>
            <a:r>
              <a:rPr kumimoji="1" lang="ja-JP" altLang="en-US" sz="1400" dirty="0">
                <a:solidFill>
                  <a:schemeClr val="tx1">
                    <a:lumMod val="95000"/>
                    <a:lumOff val="5000"/>
                  </a:schemeClr>
                </a:solidFill>
              </a:rPr>
              <a:t>は</a:t>
            </a:r>
            <a:r>
              <a:rPr kumimoji="1" lang="ja-JP" altLang="en-US" sz="1400" u="sng" dirty="0">
                <a:solidFill>
                  <a:schemeClr val="tx1">
                    <a:lumMod val="95000"/>
                    <a:lumOff val="5000"/>
                  </a:schemeClr>
                </a:solidFill>
              </a:rPr>
              <a:t>単に配列の進化的保存性を学習しているわけではなく</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タンパク質における変異の</a:t>
            </a:r>
            <a:endParaRPr kumimoji="1" lang="en-US" altLang="ja-JP" sz="1400" dirty="0">
              <a:solidFill>
                <a:schemeClr val="tx1">
                  <a:lumMod val="95000"/>
                  <a:lumOff val="5000"/>
                </a:schemeClr>
              </a:solidFill>
            </a:endParaRPr>
          </a:p>
          <a:p>
            <a:pPr algn="ctr"/>
            <a:r>
              <a:rPr kumimoji="1" lang="ja-JP" altLang="en-US" sz="1400" dirty="0">
                <a:solidFill>
                  <a:schemeClr val="tx1">
                    <a:lumMod val="95000"/>
                    <a:lumOff val="5000"/>
                  </a:schemeClr>
                </a:solidFill>
              </a:rPr>
              <a:t>影響を予測していることが示唆された</a:t>
            </a:r>
          </a:p>
        </p:txBody>
      </p:sp>
      <p:sp>
        <p:nvSpPr>
          <p:cNvPr id="7" name="矢印: 右 6">
            <a:extLst>
              <a:ext uri="{FF2B5EF4-FFF2-40B4-BE49-F238E27FC236}">
                <a16:creationId xmlns:a16="http://schemas.microsoft.com/office/drawing/2014/main" id="{828576FE-7502-9285-6097-41B39E110400}"/>
              </a:ext>
            </a:extLst>
          </p:cNvPr>
          <p:cNvSpPr/>
          <p:nvPr/>
        </p:nvSpPr>
        <p:spPr>
          <a:xfrm rot="5400000">
            <a:off x="6643837" y="5206005"/>
            <a:ext cx="256851" cy="1038885"/>
          </a:xfrm>
          <a:prstGeom prst="rightArrow">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259E0AF8-FFDF-A9F3-C201-95F6605FEB1D}"/>
              </a:ext>
            </a:extLst>
          </p:cNvPr>
          <p:cNvSpPr/>
          <p:nvPr/>
        </p:nvSpPr>
        <p:spPr>
          <a:xfrm>
            <a:off x="5431494" y="2727318"/>
            <a:ext cx="2475004" cy="161071"/>
          </a:xfrm>
          <a:prstGeom prst="roundRect">
            <a:avLst/>
          </a:prstGeom>
          <a:noFill/>
          <a:ln w="19050">
            <a:solidFill>
              <a:schemeClr val="accent6">
                <a:lumMod val="7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5C78B98B-7FA5-62D9-0028-88E691934BD1}"/>
              </a:ext>
            </a:extLst>
          </p:cNvPr>
          <p:cNvSpPr/>
          <p:nvPr/>
        </p:nvSpPr>
        <p:spPr>
          <a:xfrm>
            <a:off x="81534" y="898883"/>
            <a:ext cx="8991029" cy="716348"/>
          </a:xfrm>
          <a:prstGeom prst="rect">
            <a:avLst/>
          </a:prstGeom>
          <a:solidFill>
            <a:srgbClr val="D8E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dirty="0">
                <a:solidFill>
                  <a:schemeClr val="tx1">
                    <a:lumMod val="95000"/>
                    <a:lumOff val="5000"/>
                  </a:schemeClr>
                </a:solidFill>
              </a:rPr>
              <a:t>　・</a:t>
            </a:r>
            <a:r>
              <a:rPr kumimoji="1" lang="en-US" altLang="ja-JP" sz="1400" dirty="0" err="1">
                <a:solidFill>
                  <a:schemeClr val="tx1">
                    <a:lumMod val="95000"/>
                    <a:lumOff val="5000"/>
                  </a:schemeClr>
                </a:solidFill>
              </a:rPr>
              <a:t>ClinVar</a:t>
            </a:r>
            <a:endParaRPr kumimoji="1" lang="en-US" altLang="ja-JP" sz="1400" dirty="0">
              <a:solidFill>
                <a:schemeClr val="tx1">
                  <a:lumMod val="95000"/>
                  <a:lumOff val="5000"/>
                </a:schemeClr>
              </a:solidFill>
            </a:endParaRPr>
          </a:p>
          <a:p>
            <a:r>
              <a:rPr kumimoji="1" lang="ja-JP" altLang="en-US" sz="1400">
                <a:solidFill>
                  <a:schemeClr val="tx1">
                    <a:lumMod val="95000"/>
                    <a:lumOff val="5000"/>
                  </a:schemeClr>
                </a:solidFill>
              </a:rPr>
              <a:t>研究機関や製薬企業等</a:t>
            </a:r>
            <a:r>
              <a:rPr kumimoji="1" lang="ja-JP" altLang="en-US" sz="1400" dirty="0">
                <a:solidFill>
                  <a:schemeClr val="tx1">
                    <a:lumMod val="95000"/>
                    <a:lumOff val="5000"/>
                  </a:schemeClr>
                </a:solidFill>
              </a:rPr>
              <a:t>から寄託された遺伝子変異の病原性のデータベース。</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アミノ</a:t>
            </a:r>
            <a:r>
              <a:rPr kumimoji="1" lang="ja-JP" altLang="en-US" sz="1400">
                <a:solidFill>
                  <a:schemeClr val="tx1">
                    <a:lumMod val="95000"/>
                    <a:lumOff val="5000"/>
                  </a:schemeClr>
                </a:solidFill>
              </a:rPr>
              <a:t>酸配列中で報告のあった一部の変異</a:t>
            </a:r>
            <a:r>
              <a:rPr kumimoji="1" lang="ja-JP" altLang="en-US" sz="1400" dirty="0">
                <a:solidFill>
                  <a:schemeClr val="tx1">
                    <a:lumMod val="95000"/>
                    <a:lumOff val="5000"/>
                  </a:schemeClr>
                </a:solidFill>
              </a:rPr>
              <a:t>について良性か病原性かの判定がされている。</a:t>
            </a:r>
          </a:p>
        </p:txBody>
      </p:sp>
      <p:cxnSp>
        <p:nvCxnSpPr>
          <p:cNvPr id="14" name="直線矢印コネクタ 13">
            <a:extLst>
              <a:ext uri="{FF2B5EF4-FFF2-40B4-BE49-F238E27FC236}">
                <a16:creationId xmlns:a16="http://schemas.microsoft.com/office/drawing/2014/main" id="{5AC00347-E9B2-8B2F-482F-CEA7EA2EF69D}"/>
              </a:ext>
            </a:extLst>
          </p:cNvPr>
          <p:cNvCxnSpPr>
            <a:cxnSpLocks/>
          </p:cNvCxnSpPr>
          <p:nvPr/>
        </p:nvCxnSpPr>
        <p:spPr>
          <a:xfrm>
            <a:off x="1714500" y="5238750"/>
            <a:ext cx="16383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テキスト ボックス 15">
            <a:extLst>
              <a:ext uri="{FF2B5EF4-FFF2-40B4-BE49-F238E27FC236}">
                <a16:creationId xmlns:a16="http://schemas.microsoft.com/office/drawing/2014/main" id="{034B4320-0895-AC8E-4978-684589054FE3}"/>
              </a:ext>
            </a:extLst>
          </p:cNvPr>
          <p:cNvSpPr txBox="1"/>
          <p:nvPr/>
        </p:nvSpPr>
        <p:spPr>
          <a:xfrm>
            <a:off x="3210496" y="5100250"/>
            <a:ext cx="1361504" cy="276999"/>
          </a:xfrm>
          <a:prstGeom prst="rect">
            <a:avLst/>
          </a:prstGeom>
          <a:noFill/>
        </p:spPr>
        <p:txBody>
          <a:bodyPr wrap="square" rtlCol="0">
            <a:spAutoFit/>
          </a:bodyPr>
          <a:lstStyle/>
          <a:p>
            <a:pPr algn="ctr"/>
            <a:r>
              <a:rPr kumimoji="1" lang="ja-JP" altLang="en-US" sz="1200" dirty="0">
                <a:solidFill>
                  <a:schemeClr val="tx1">
                    <a:lumMod val="95000"/>
                    <a:lumOff val="5000"/>
                  </a:schemeClr>
                </a:solidFill>
              </a:rPr>
              <a:t>高い予測精度</a:t>
            </a:r>
          </a:p>
        </p:txBody>
      </p:sp>
      <p:cxnSp>
        <p:nvCxnSpPr>
          <p:cNvPr id="17" name="直線矢印コネクタ 16">
            <a:extLst>
              <a:ext uri="{FF2B5EF4-FFF2-40B4-BE49-F238E27FC236}">
                <a16:creationId xmlns:a16="http://schemas.microsoft.com/office/drawing/2014/main" id="{A66FC77B-91EC-D13C-7005-E90ED43D36A9}"/>
              </a:ext>
            </a:extLst>
          </p:cNvPr>
          <p:cNvCxnSpPr>
            <a:cxnSpLocks/>
          </p:cNvCxnSpPr>
          <p:nvPr/>
        </p:nvCxnSpPr>
        <p:spPr>
          <a:xfrm>
            <a:off x="6286500" y="5266287"/>
            <a:ext cx="16383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テキスト ボックス 17">
            <a:extLst>
              <a:ext uri="{FF2B5EF4-FFF2-40B4-BE49-F238E27FC236}">
                <a16:creationId xmlns:a16="http://schemas.microsoft.com/office/drawing/2014/main" id="{18D68A7B-CA22-9E7E-AF55-556626F5B431}"/>
              </a:ext>
            </a:extLst>
          </p:cNvPr>
          <p:cNvSpPr txBox="1"/>
          <p:nvPr/>
        </p:nvSpPr>
        <p:spPr>
          <a:xfrm>
            <a:off x="7782496" y="5127787"/>
            <a:ext cx="1361504" cy="276999"/>
          </a:xfrm>
          <a:prstGeom prst="rect">
            <a:avLst/>
          </a:prstGeom>
          <a:noFill/>
        </p:spPr>
        <p:txBody>
          <a:bodyPr wrap="square" rtlCol="0">
            <a:spAutoFit/>
          </a:bodyPr>
          <a:lstStyle/>
          <a:p>
            <a:pPr algn="ctr"/>
            <a:r>
              <a:rPr kumimoji="1" lang="ja-JP" altLang="en-US" sz="1200" dirty="0">
                <a:solidFill>
                  <a:schemeClr val="tx1">
                    <a:lumMod val="95000"/>
                    <a:lumOff val="5000"/>
                  </a:schemeClr>
                </a:solidFill>
              </a:rPr>
              <a:t>高い予測精度</a:t>
            </a:r>
          </a:p>
        </p:txBody>
      </p:sp>
      <p:sp>
        <p:nvSpPr>
          <p:cNvPr id="10" name="テキスト ボックス 9">
            <a:extLst>
              <a:ext uri="{FF2B5EF4-FFF2-40B4-BE49-F238E27FC236}">
                <a16:creationId xmlns:a16="http://schemas.microsoft.com/office/drawing/2014/main" id="{A70F5681-4786-2E22-404B-A79B3BC6C5E8}"/>
              </a:ext>
            </a:extLst>
          </p:cNvPr>
          <p:cNvSpPr txBox="1"/>
          <p:nvPr/>
        </p:nvSpPr>
        <p:spPr>
          <a:xfrm>
            <a:off x="334278" y="6052755"/>
            <a:ext cx="4137152" cy="738664"/>
          </a:xfrm>
          <a:prstGeom prst="rect">
            <a:avLst/>
          </a:prstGeom>
          <a:noFill/>
        </p:spPr>
        <p:txBody>
          <a:bodyPr wrap="square">
            <a:spAutoFit/>
          </a:bodyPr>
          <a:lstStyle/>
          <a:p>
            <a:r>
              <a:rPr kumimoji="1" lang="ja-JP" altLang="en-US" sz="1400">
                <a:solidFill>
                  <a:schemeClr val="tx1">
                    <a:lumMod val="95000"/>
                    <a:lumOff val="5000"/>
                  </a:schemeClr>
                </a:solidFill>
              </a:rPr>
              <a:t>一般に</a:t>
            </a:r>
            <a:r>
              <a:rPr kumimoji="1" lang="en-US" altLang="ja-JP" sz="1400" dirty="0">
                <a:solidFill>
                  <a:schemeClr val="tx1">
                    <a:lumMod val="95000"/>
                    <a:lumOff val="5000"/>
                  </a:schemeClr>
                </a:solidFill>
              </a:rPr>
              <a:t>, </a:t>
            </a:r>
            <a:r>
              <a:rPr kumimoji="1" lang="ja-JP" altLang="en-US" sz="1400">
                <a:solidFill>
                  <a:schemeClr val="tx1">
                    <a:lumMod val="95000"/>
                    <a:lumOff val="5000"/>
                  </a:schemeClr>
                </a:solidFill>
              </a:rPr>
              <a:t>当該データの学習セットを訓練に使うと</a:t>
            </a:r>
            <a:endParaRPr kumimoji="1" lang="en-US" altLang="ja-JP" sz="1400" dirty="0">
              <a:solidFill>
                <a:schemeClr val="tx1">
                  <a:lumMod val="95000"/>
                  <a:lumOff val="5000"/>
                </a:schemeClr>
              </a:solidFill>
            </a:endParaRPr>
          </a:p>
          <a:p>
            <a:r>
              <a:rPr kumimoji="1" lang="ja-JP" altLang="en-US" sz="1400">
                <a:solidFill>
                  <a:schemeClr val="tx1">
                    <a:lumMod val="95000"/>
                    <a:lumOff val="5000"/>
                  </a:schemeClr>
                </a:solidFill>
              </a:rPr>
              <a:t>バイアスを学習するため評価精度は上がるが</a:t>
            </a:r>
            <a:endParaRPr kumimoji="1" lang="en-US" altLang="ja-JP" sz="1400" dirty="0">
              <a:solidFill>
                <a:schemeClr val="tx1">
                  <a:lumMod val="95000"/>
                  <a:lumOff val="5000"/>
                </a:schemeClr>
              </a:solidFill>
            </a:endParaRPr>
          </a:p>
          <a:p>
            <a:r>
              <a:rPr kumimoji="1" lang="ja-JP" altLang="en-US" sz="1400">
                <a:solidFill>
                  <a:schemeClr val="tx1">
                    <a:lumMod val="95000"/>
                    <a:lumOff val="5000"/>
                  </a:schemeClr>
                </a:solidFill>
              </a:rPr>
              <a:t>他のデータへの一般化が難しくなる</a:t>
            </a:r>
            <a:endParaRPr lang="ja-JP" altLang="en-US" sz="1400"/>
          </a:p>
        </p:txBody>
      </p:sp>
      <p:sp>
        <p:nvSpPr>
          <p:cNvPr id="12" name="テキスト ボックス 11">
            <a:extLst>
              <a:ext uri="{FF2B5EF4-FFF2-40B4-BE49-F238E27FC236}">
                <a16:creationId xmlns:a16="http://schemas.microsoft.com/office/drawing/2014/main" id="{3BFCE0B1-015D-902E-DC55-091895FF9431}"/>
              </a:ext>
            </a:extLst>
          </p:cNvPr>
          <p:cNvSpPr txBox="1"/>
          <p:nvPr/>
        </p:nvSpPr>
        <p:spPr>
          <a:xfrm>
            <a:off x="-81359" y="6039463"/>
            <a:ext cx="489079" cy="307777"/>
          </a:xfrm>
          <a:prstGeom prst="rect">
            <a:avLst/>
          </a:prstGeom>
          <a:noFill/>
        </p:spPr>
        <p:txBody>
          <a:bodyPr wrap="square" rtlCol="0">
            <a:spAutoFit/>
          </a:bodyPr>
          <a:lstStyle/>
          <a:p>
            <a:pPr algn="r"/>
            <a:r>
              <a:rPr kumimoji="1" lang="en-US" altLang="ja-JP" sz="1400" dirty="0">
                <a:solidFill>
                  <a:schemeClr val="tx1">
                    <a:lumMod val="95000"/>
                    <a:lumOff val="5000"/>
                  </a:schemeClr>
                </a:solidFill>
              </a:rPr>
              <a:t>※</a:t>
            </a:r>
            <a:endParaRPr kumimoji="1" lang="ja-JP" altLang="en-US" sz="1400" dirty="0">
              <a:solidFill>
                <a:schemeClr val="tx1">
                  <a:lumMod val="95000"/>
                  <a:lumOff val="5000"/>
                </a:schemeClr>
              </a:solidFill>
            </a:endParaRPr>
          </a:p>
        </p:txBody>
      </p:sp>
    </p:spTree>
    <p:extLst>
      <p:ext uri="{BB962C8B-B14F-4D97-AF65-F5344CB8AC3E}">
        <p14:creationId xmlns:p14="http://schemas.microsoft.com/office/powerpoint/2010/main" val="1502663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テキスト ボックス 23">
            <a:extLst>
              <a:ext uri="{FF2B5EF4-FFF2-40B4-BE49-F238E27FC236}">
                <a16:creationId xmlns:a16="http://schemas.microsoft.com/office/drawing/2014/main" id="{C275DF1C-5198-53D6-AA90-74879355591A}"/>
              </a:ext>
            </a:extLst>
          </p:cNvPr>
          <p:cNvSpPr txBox="1"/>
          <p:nvPr/>
        </p:nvSpPr>
        <p:spPr>
          <a:xfrm>
            <a:off x="0" y="528239"/>
            <a:ext cx="5264307" cy="369332"/>
          </a:xfrm>
          <a:prstGeom prst="rect">
            <a:avLst/>
          </a:prstGeom>
          <a:noFill/>
        </p:spPr>
        <p:txBody>
          <a:bodyPr wrap="square" rtlCol="0">
            <a:spAutoFit/>
          </a:bodyPr>
          <a:lstStyle/>
          <a:p>
            <a:r>
              <a:rPr kumimoji="1" lang="ja-JP" altLang="en-US" u="sng" dirty="0">
                <a:solidFill>
                  <a:schemeClr val="tx1">
                    <a:lumMod val="85000"/>
                    <a:lumOff val="15000"/>
                  </a:schemeClr>
                </a:solidFill>
              </a:rPr>
              <a:t>① </a:t>
            </a:r>
            <a:r>
              <a:rPr kumimoji="1" lang="en-US" altLang="ja-JP" u="sng" dirty="0" err="1">
                <a:solidFill>
                  <a:schemeClr val="tx1">
                    <a:lumMod val="85000"/>
                    <a:lumOff val="15000"/>
                  </a:schemeClr>
                </a:solidFill>
              </a:rPr>
              <a:t>ClinVar</a:t>
            </a:r>
            <a:r>
              <a:rPr kumimoji="1" lang="ja-JP" altLang="en-US" u="sng" dirty="0">
                <a:solidFill>
                  <a:schemeClr val="tx1">
                    <a:lumMod val="85000"/>
                    <a:lumOff val="15000"/>
                  </a:schemeClr>
                </a:solidFill>
              </a:rPr>
              <a:t>データ</a:t>
            </a:r>
            <a:r>
              <a:rPr kumimoji="1" lang="ja-JP" altLang="en-US" u="sng">
                <a:solidFill>
                  <a:schemeClr val="tx1">
                    <a:lumMod val="85000"/>
                    <a:lumOff val="15000"/>
                  </a:schemeClr>
                </a:solidFill>
              </a:rPr>
              <a:t>での評価</a:t>
            </a:r>
            <a:endParaRPr kumimoji="1" lang="ja-JP" altLang="en-US" u="sng" dirty="0">
              <a:solidFill>
                <a:srgbClr val="3965B5"/>
              </a:solidFill>
            </a:endParaRPr>
          </a:p>
        </p:txBody>
      </p:sp>
      <p:sp>
        <p:nvSpPr>
          <p:cNvPr id="34" name="テキスト ボックス 33">
            <a:extLst>
              <a:ext uri="{FF2B5EF4-FFF2-40B4-BE49-F238E27FC236}">
                <a16:creationId xmlns:a16="http://schemas.microsoft.com/office/drawing/2014/main" id="{F985D244-F59C-6831-2279-5E6630EF1273}"/>
              </a:ext>
            </a:extLst>
          </p:cNvPr>
          <p:cNvSpPr txBox="1"/>
          <p:nvPr/>
        </p:nvSpPr>
        <p:spPr>
          <a:xfrm>
            <a:off x="4656866" y="907418"/>
            <a:ext cx="6383647" cy="584775"/>
          </a:xfrm>
          <a:prstGeom prst="rect">
            <a:avLst/>
          </a:prstGeom>
          <a:noFill/>
        </p:spPr>
        <p:txBody>
          <a:bodyPr wrap="square" rtlCol="0">
            <a:spAutoFit/>
          </a:bodyPr>
          <a:lstStyle/>
          <a:p>
            <a:r>
              <a:rPr kumimoji="1" lang="en-US" altLang="ja-JP" sz="1600" dirty="0" err="1">
                <a:solidFill>
                  <a:schemeClr val="tx1">
                    <a:lumMod val="95000"/>
                    <a:lumOff val="5000"/>
                  </a:schemeClr>
                </a:solidFill>
              </a:rPr>
              <a:t>AlphaFold</a:t>
            </a:r>
            <a:r>
              <a:rPr kumimoji="1" lang="ja-JP" altLang="en-US" sz="1600" dirty="0">
                <a:solidFill>
                  <a:schemeClr val="tx1">
                    <a:lumMod val="95000"/>
                    <a:lumOff val="5000"/>
                  </a:schemeClr>
                </a:solidFill>
              </a:rPr>
              <a:t>の構造予測が難しい領域でも</a:t>
            </a:r>
            <a:endParaRPr kumimoji="1" lang="en-US" altLang="ja-JP" sz="1600" dirty="0">
              <a:solidFill>
                <a:schemeClr val="tx1">
                  <a:lumMod val="95000"/>
                  <a:lumOff val="5000"/>
                </a:schemeClr>
              </a:solidFill>
            </a:endParaRPr>
          </a:p>
          <a:p>
            <a:r>
              <a:rPr kumimoji="1" lang="ja-JP" altLang="en-US" sz="1600" dirty="0">
                <a:solidFill>
                  <a:schemeClr val="tx1">
                    <a:lumMod val="95000"/>
                    <a:lumOff val="5000"/>
                  </a:schemeClr>
                </a:solidFill>
              </a:rPr>
              <a:t>病原性予測精度は保たれた</a:t>
            </a:r>
          </a:p>
        </p:txBody>
      </p:sp>
      <p:sp>
        <p:nvSpPr>
          <p:cNvPr id="35" name="正方形/長方形 34">
            <a:extLst>
              <a:ext uri="{FF2B5EF4-FFF2-40B4-BE49-F238E27FC236}">
                <a16:creationId xmlns:a16="http://schemas.microsoft.com/office/drawing/2014/main" id="{0DA8A2AF-D250-0CDB-894B-1C3743E1AD48}"/>
              </a:ext>
            </a:extLst>
          </p:cNvPr>
          <p:cNvSpPr/>
          <p:nvPr/>
        </p:nvSpPr>
        <p:spPr>
          <a:xfrm>
            <a:off x="4584866" y="884617"/>
            <a:ext cx="72000"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36" name="正方形/長方形 35">
            <a:extLst>
              <a:ext uri="{FF2B5EF4-FFF2-40B4-BE49-F238E27FC236}">
                <a16:creationId xmlns:a16="http://schemas.microsoft.com/office/drawing/2014/main" id="{39A8C47A-F46C-F39D-F3A8-355F10A35620}"/>
              </a:ext>
            </a:extLst>
          </p:cNvPr>
          <p:cNvSpPr/>
          <p:nvPr/>
        </p:nvSpPr>
        <p:spPr>
          <a:xfrm>
            <a:off x="10958344" y="-1594422"/>
            <a:ext cx="45719"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3" name="テキスト ボックス 2">
            <a:extLst>
              <a:ext uri="{FF2B5EF4-FFF2-40B4-BE49-F238E27FC236}">
                <a16:creationId xmlns:a16="http://schemas.microsoft.com/office/drawing/2014/main" id="{A13F02C6-530D-F454-4B89-00DC277D1528}"/>
              </a:ext>
            </a:extLst>
          </p:cNvPr>
          <p:cNvSpPr txBox="1"/>
          <p:nvPr/>
        </p:nvSpPr>
        <p:spPr>
          <a:xfrm>
            <a:off x="4620866" y="4003527"/>
            <a:ext cx="4460993" cy="584775"/>
          </a:xfrm>
          <a:prstGeom prst="rect">
            <a:avLst/>
          </a:prstGeom>
          <a:noFill/>
        </p:spPr>
        <p:txBody>
          <a:bodyPr wrap="square" rtlCol="0">
            <a:spAutoFit/>
          </a:bodyPr>
          <a:lstStyle/>
          <a:p>
            <a:r>
              <a:rPr kumimoji="1" lang="ja-JP" altLang="en-US" sz="1600" dirty="0">
                <a:solidFill>
                  <a:schemeClr val="tx1">
                    <a:lumMod val="95000"/>
                    <a:lumOff val="5000"/>
                  </a:schemeClr>
                </a:solidFill>
              </a:rPr>
              <a:t>タンパク質構造の乱雑性が高いと予測された</a:t>
            </a:r>
            <a:endParaRPr kumimoji="1" lang="en-US" altLang="ja-JP" sz="1600" dirty="0">
              <a:solidFill>
                <a:schemeClr val="tx1">
                  <a:lumMod val="95000"/>
                  <a:lumOff val="5000"/>
                </a:schemeClr>
              </a:solidFill>
            </a:endParaRPr>
          </a:p>
          <a:p>
            <a:r>
              <a:rPr kumimoji="1" lang="ja-JP" altLang="en-US" sz="1600" dirty="0">
                <a:solidFill>
                  <a:schemeClr val="tx1">
                    <a:lumMod val="95000"/>
                    <a:lumOff val="5000"/>
                  </a:schemeClr>
                </a:solidFill>
              </a:rPr>
              <a:t>領域では予測性能が低下した</a:t>
            </a:r>
          </a:p>
        </p:txBody>
      </p:sp>
      <p:pic>
        <p:nvPicPr>
          <p:cNvPr id="13" name="図 12" descr="グラフ&#10;&#10;自動的に生成された説明">
            <a:extLst>
              <a:ext uri="{FF2B5EF4-FFF2-40B4-BE49-F238E27FC236}">
                <a16:creationId xmlns:a16="http://schemas.microsoft.com/office/drawing/2014/main" id="{8440967C-B575-E016-5AE6-883D3904F1E3}"/>
              </a:ext>
            </a:extLst>
          </p:cNvPr>
          <p:cNvPicPr>
            <a:picLocks noChangeAspect="1"/>
          </p:cNvPicPr>
          <p:nvPr/>
        </p:nvPicPr>
        <p:blipFill rotWithShape="1">
          <a:blip r:embed="rId3">
            <a:extLst>
              <a:ext uri="{28A0092B-C50C-407E-A947-70E740481C1C}">
                <a14:useLocalDpi xmlns:a14="http://schemas.microsoft.com/office/drawing/2010/main" val="0"/>
              </a:ext>
            </a:extLst>
          </a:blip>
          <a:srcRect t="68321"/>
          <a:stretch/>
        </p:blipFill>
        <p:spPr>
          <a:xfrm>
            <a:off x="6851362" y="5582879"/>
            <a:ext cx="2261452" cy="1117013"/>
          </a:xfrm>
          <a:prstGeom prst="rect">
            <a:avLst/>
          </a:prstGeom>
        </p:spPr>
      </p:pic>
      <p:pic>
        <p:nvPicPr>
          <p:cNvPr id="10" name="図 9" descr="グラフ, 棒グラフ, ヒストグラム&#10;&#10;自動的に生成された説明">
            <a:extLst>
              <a:ext uri="{FF2B5EF4-FFF2-40B4-BE49-F238E27FC236}">
                <a16:creationId xmlns:a16="http://schemas.microsoft.com/office/drawing/2014/main" id="{A62C02DA-D0B1-E9C2-A820-8313270CE94C}"/>
              </a:ext>
            </a:extLst>
          </p:cNvPr>
          <p:cNvPicPr>
            <a:picLocks noChangeAspect="1"/>
          </p:cNvPicPr>
          <p:nvPr/>
        </p:nvPicPr>
        <p:blipFill rotWithShape="1">
          <a:blip r:embed="rId4">
            <a:extLst>
              <a:ext uri="{28A0092B-C50C-407E-A947-70E740481C1C}">
                <a14:useLocalDpi xmlns:a14="http://schemas.microsoft.com/office/drawing/2010/main" val="0"/>
              </a:ext>
            </a:extLst>
          </a:blip>
          <a:srcRect l="6483"/>
          <a:stretch/>
        </p:blipFill>
        <p:spPr>
          <a:xfrm>
            <a:off x="5264307" y="1502040"/>
            <a:ext cx="2390284" cy="2407498"/>
          </a:xfrm>
          <a:prstGeom prst="rect">
            <a:avLst/>
          </a:prstGeom>
        </p:spPr>
      </p:pic>
      <p:sp>
        <p:nvSpPr>
          <p:cNvPr id="19" name="正方形/長方形 18">
            <a:extLst>
              <a:ext uri="{FF2B5EF4-FFF2-40B4-BE49-F238E27FC236}">
                <a16:creationId xmlns:a16="http://schemas.microsoft.com/office/drawing/2014/main" id="{F96C087E-ED30-672F-8025-F02D5B8E70E5}"/>
              </a:ext>
            </a:extLst>
          </p:cNvPr>
          <p:cNvSpPr/>
          <p:nvPr/>
        </p:nvSpPr>
        <p:spPr>
          <a:xfrm>
            <a:off x="81941" y="890197"/>
            <a:ext cx="72000"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0" name="テキスト ボックス 19">
            <a:extLst>
              <a:ext uri="{FF2B5EF4-FFF2-40B4-BE49-F238E27FC236}">
                <a16:creationId xmlns:a16="http://schemas.microsoft.com/office/drawing/2014/main" id="{4BD2E05D-3BD1-2F9B-04D7-F595BE9D64D2}"/>
              </a:ext>
            </a:extLst>
          </p:cNvPr>
          <p:cNvSpPr txBox="1"/>
          <p:nvPr/>
        </p:nvSpPr>
        <p:spPr>
          <a:xfrm>
            <a:off x="135034" y="898525"/>
            <a:ext cx="3610972" cy="584775"/>
          </a:xfrm>
          <a:prstGeom prst="rect">
            <a:avLst/>
          </a:prstGeom>
          <a:noFill/>
        </p:spPr>
        <p:txBody>
          <a:bodyPr wrap="square" rtlCol="0">
            <a:spAutoFit/>
          </a:bodyPr>
          <a:lstStyle/>
          <a:p>
            <a:r>
              <a:rPr kumimoji="1" lang="ja-JP" altLang="en-US" sz="1600" dirty="0">
                <a:solidFill>
                  <a:schemeClr val="tx1">
                    <a:lumMod val="95000"/>
                    <a:lumOff val="5000"/>
                  </a:schemeClr>
                </a:solidFill>
              </a:rPr>
              <a:t>遺伝子ごとの精度の平均値でも</a:t>
            </a:r>
            <a:endParaRPr kumimoji="1" lang="en-US" altLang="ja-JP" sz="1600" dirty="0">
              <a:solidFill>
                <a:schemeClr val="tx1">
                  <a:lumMod val="95000"/>
                  <a:lumOff val="5000"/>
                </a:schemeClr>
              </a:solidFill>
            </a:endParaRPr>
          </a:p>
          <a:p>
            <a:r>
              <a:rPr kumimoji="1" lang="en-US" altLang="ja-JP" sz="1600" dirty="0" err="1">
                <a:solidFill>
                  <a:schemeClr val="tx1">
                    <a:lumMod val="95000"/>
                    <a:lumOff val="5000"/>
                  </a:schemeClr>
                </a:solidFill>
              </a:rPr>
              <a:t>AlphaMissense</a:t>
            </a:r>
            <a:r>
              <a:rPr kumimoji="1" lang="ja-JP" altLang="en-US" sz="1600" dirty="0">
                <a:solidFill>
                  <a:schemeClr val="tx1">
                    <a:lumMod val="95000"/>
                    <a:lumOff val="5000"/>
                  </a:schemeClr>
                </a:solidFill>
              </a:rPr>
              <a:t>が最も高かった</a:t>
            </a:r>
          </a:p>
        </p:txBody>
      </p:sp>
      <p:pic>
        <p:nvPicPr>
          <p:cNvPr id="22" name="図 21" descr="ダイアグラム&#10;&#10;自動的に生成された説明">
            <a:extLst>
              <a:ext uri="{FF2B5EF4-FFF2-40B4-BE49-F238E27FC236}">
                <a16:creationId xmlns:a16="http://schemas.microsoft.com/office/drawing/2014/main" id="{F00CC261-A79F-952D-908B-71F62EA709CA}"/>
              </a:ext>
            </a:extLst>
          </p:cNvPr>
          <p:cNvPicPr>
            <a:picLocks noChangeAspect="1"/>
          </p:cNvPicPr>
          <p:nvPr/>
        </p:nvPicPr>
        <p:blipFill rotWithShape="1">
          <a:blip r:embed="rId5">
            <a:extLst>
              <a:ext uri="{28A0092B-C50C-407E-A947-70E740481C1C}">
                <a14:useLocalDpi xmlns:a14="http://schemas.microsoft.com/office/drawing/2010/main" val="0"/>
              </a:ext>
            </a:extLst>
          </a:blip>
          <a:srcRect l="30146" t="1388" r="41459" b="75278"/>
          <a:stretch/>
        </p:blipFill>
        <p:spPr>
          <a:xfrm>
            <a:off x="791386" y="1628434"/>
            <a:ext cx="2835353" cy="2943221"/>
          </a:xfrm>
          <a:prstGeom prst="rect">
            <a:avLst/>
          </a:prstGeom>
        </p:spPr>
      </p:pic>
      <p:sp>
        <p:nvSpPr>
          <p:cNvPr id="23" name="テキスト ボックス 22">
            <a:extLst>
              <a:ext uri="{FF2B5EF4-FFF2-40B4-BE49-F238E27FC236}">
                <a16:creationId xmlns:a16="http://schemas.microsoft.com/office/drawing/2014/main" id="{C9C39144-090C-463F-AAC1-C4FE2C8535E0}"/>
              </a:ext>
            </a:extLst>
          </p:cNvPr>
          <p:cNvSpPr txBox="1"/>
          <p:nvPr/>
        </p:nvSpPr>
        <p:spPr>
          <a:xfrm>
            <a:off x="109372" y="4982830"/>
            <a:ext cx="4199384" cy="738664"/>
          </a:xfrm>
          <a:prstGeom prst="rect">
            <a:avLst/>
          </a:prstGeom>
          <a:noFill/>
        </p:spPr>
        <p:txBody>
          <a:bodyPr wrap="square" rtlCol="0">
            <a:spAutoFit/>
          </a:bodyPr>
          <a:lstStyle/>
          <a:p>
            <a:pPr algn="ctr"/>
            <a:r>
              <a:rPr kumimoji="1" lang="ja-JP" altLang="en-US" sz="1400">
                <a:solidFill>
                  <a:schemeClr val="tx1">
                    <a:lumMod val="95000"/>
                    <a:lumOff val="5000"/>
                  </a:schemeClr>
                </a:solidFill>
              </a:rPr>
              <a:t>研究</a:t>
            </a:r>
            <a:r>
              <a:rPr kumimoji="1" lang="ja-JP" altLang="en-US" sz="1400" dirty="0">
                <a:solidFill>
                  <a:schemeClr val="tx1">
                    <a:lumMod val="95000"/>
                    <a:lumOff val="5000"/>
                  </a:schemeClr>
                </a:solidFill>
              </a:rPr>
              <a:t>において</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疾患の原因遺伝子が</a:t>
            </a:r>
            <a:endParaRPr kumimoji="1" lang="en-US" altLang="ja-JP" sz="1400" dirty="0">
              <a:solidFill>
                <a:schemeClr val="tx1">
                  <a:lumMod val="95000"/>
                  <a:lumOff val="5000"/>
                </a:schemeClr>
              </a:solidFill>
            </a:endParaRPr>
          </a:p>
          <a:p>
            <a:pPr algn="ctr"/>
            <a:r>
              <a:rPr kumimoji="1" lang="ja-JP" altLang="en-US" sz="1400" dirty="0">
                <a:solidFill>
                  <a:schemeClr val="tx1">
                    <a:lumMod val="95000"/>
                    <a:lumOff val="5000"/>
                  </a:schemeClr>
                </a:solidFill>
              </a:rPr>
              <a:t>分かっている場合の原因変異予測にも</a:t>
            </a:r>
            <a:endParaRPr kumimoji="1" lang="en-US" altLang="ja-JP" sz="1400" dirty="0">
              <a:solidFill>
                <a:schemeClr val="tx1">
                  <a:lumMod val="95000"/>
                  <a:lumOff val="5000"/>
                </a:schemeClr>
              </a:solidFill>
            </a:endParaRPr>
          </a:p>
          <a:p>
            <a:pPr algn="ctr"/>
            <a:r>
              <a:rPr kumimoji="1" lang="ja-JP" altLang="en-US" sz="1400" dirty="0">
                <a:solidFill>
                  <a:schemeClr val="tx1">
                    <a:lumMod val="95000"/>
                    <a:lumOff val="5000"/>
                  </a:schemeClr>
                </a:solidFill>
              </a:rPr>
              <a:t>本モデルは有用である</a:t>
            </a:r>
          </a:p>
        </p:txBody>
      </p:sp>
      <p:sp>
        <p:nvSpPr>
          <p:cNvPr id="25" name="矢印: 右 24">
            <a:extLst>
              <a:ext uri="{FF2B5EF4-FFF2-40B4-BE49-F238E27FC236}">
                <a16:creationId xmlns:a16="http://schemas.microsoft.com/office/drawing/2014/main" id="{696C50D8-C1A0-9609-6716-BD74AF9466BF}"/>
              </a:ext>
            </a:extLst>
          </p:cNvPr>
          <p:cNvSpPr/>
          <p:nvPr/>
        </p:nvSpPr>
        <p:spPr>
          <a:xfrm rot="5400000">
            <a:off x="2080638" y="4284074"/>
            <a:ext cx="256851" cy="1038885"/>
          </a:xfrm>
          <a:prstGeom prst="rightArrow">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7" name="図 26" descr="グラフ&#10;&#10;自動的に生成された説明">
            <a:extLst>
              <a:ext uri="{FF2B5EF4-FFF2-40B4-BE49-F238E27FC236}">
                <a16:creationId xmlns:a16="http://schemas.microsoft.com/office/drawing/2014/main" id="{100C7195-5BB7-4B66-CBCD-E5D1D2176EB4}"/>
              </a:ext>
            </a:extLst>
          </p:cNvPr>
          <p:cNvPicPr>
            <a:picLocks noChangeAspect="1"/>
          </p:cNvPicPr>
          <p:nvPr/>
        </p:nvPicPr>
        <p:blipFill rotWithShape="1">
          <a:blip r:embed="rId3">
            <a:extLst>
              <a:ext uri="{28A0092B-C50C-407E-A947-70E740481C1C}">
                <a14:useLocalDpi xmlns:a14="http://schemas.microsoft.com/office/drawing/2010/main" val="0"/>
              </a:ext>
            </a:extLst>
          </a:blip>
          <a:srcRect t="5108" b="32139"/>
          <a:stretch/>
        </p:blipFill>
        <p:spPr>
          <a:xfrm>
            <a:off x="4656866" y="4635303"/>
            <a:ext cx="2261452" cy="2212686"/>
          </a:xfrm>
          <a:prstGeom prst="rect">
            <a:avLst/>
          </a:prstGeom>
        </p:spPr>
      </p:pic>
      <p:sp>
        <p:nvSpPr>
          <p:cNvPr id="29" name="正方形/長方形 28">
            <a:extLst>
              <a:ext uri="{FF2B5EF4-FFF2-40B4-BE49-F238E27FC236}">
                <a16:creationId xmlns:a16="http://schemas.microsoft.com/office/drawing/2014/main" id="{74362FED-98BA-42A7-0531-0A892EF1A525}"/>
              </a:ext>
            </a:extLst>
          </p:cNvPr>
          <p:cNvSpPr/>
          <p:nvPr/>
        </p:nvSpPr>
        <p:spPr>
          <a:xfrm>
            <a:off x="4584866" y="3991839"/>
            <a:ext cx="72000"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 name="正方形/長方形 1">
            <a:extLst>
              <a:ext uri="{FF2B5EF4-FFF2-40B4-BE49-F238E27FC236}">
                <a16:creationId xmlns:a16="http://schemas.microsoft.com/office/drawing/2014/main" id="{F5368204-0762-B0C8-1712-5A96C5CDC748}"/>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2 </a:t>
            </a:r>
            <a:r>
              <a:rPr kumimoji="1" lang="ja-JP" altLang="en-US" sz="2200" b="1" dirty="0"/>
              <a:t>予測と既存の研究結果の比較</a:t>
            </a:r>
          </a:p>
        </p:txBody>
      </p:sp>
    </p:spTree>
    <p:extLst>
      <p:ext uri="{BB962C8B-B14F-4D97-AF65-F5344CB8AC3E}">
        <p14:creationId xmlns:p14="http://schemas.microsoft.com/office/powerpoint/2010/main" val="3064628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テキスト ボックス 23">
            <a:extLst>
              <a:ext uri="{FF2B5EF4-FFF2-40B4-BE49-F238E27FC236}">
                <a16:creationId xmlns:a16="http://schemas.microsoft.com/office/drawing/2014/main" id="{C275DF1C-5198-53D6-AA90-74879355591A}"/>
              </a:ext>
            </a:extLst>
          </p:cNvPr>
          <p:cNvSpPr txBox="1"/>
          <p:nvPr/>
        </p:nvSpPr>
        <p:spPr>
          <a:xfrm>
            <a:off x="0" y="469249"/>
            <a:ext cx="5264307" cy="369332"/>
          </a:xfrm>
          <a:prstGeom prst="rect">
            <a:avLst/>
          </a:prstGeom>
          <a:noFill/>
        </p:spPr>
        <p:txBody>
          <a:bodyPr wrap="square" rtlCol="0">
            <a:spAutoFit/>
          </a:bodyPr>
          <a:lstStyle/>
          <a:p>
            <a:r>
              <a:rPr kumimoji="1" lang="en-US" altLang="ja-JP" u="sng" dirty="0">
                <a:solidFill>
                  <a:schemeClr val="tx1">
                    <a:lumMod val="85000"/>
                    <a:lumOff val="15000"/>
                  </a:schemeClr>
                </a:solidFill>
              </a:rPr>
              <a:t>② </a:t>
            </a:r>
            <a:r>
              <a:rPr kumimoji="1" lang="ja-JP" altLang="en-US" u="sng" dirty="0">
                <a:solidFill>
                  <a:schemeClr val="tx1">
                    <a:lumMod val="85000"/>
                    <a:lumOff val="15000"/>
                  </a:schemeClr>
                </a:solidFill>
              </a:rPr>
              <a:t>その他のデータセット</a:t>
            </a:r>
            <a:r>
              <a:rPr kumimoji="1" lang="ja-JP" altLang="en-US" u="sng">
                <a:solidFill>
                  <a:schemeClr val="tx1">
                    <a:lumMod val="85000"/>
                    <a:lumOff val="15000"/>
                  </a:schemeClr>
                </a:solidFill>
              </a:rPr>
              <a:t>での評価</a:t>
            </a:r>
            <a:endParaRPr kumimoji="1" lang="ja-JP" altLang="en-US" u="sng" dirty="0">
              <a:solidFill>
                <a:srgbClr val="3965B5"/>
              </a:solidFill>
            </a:endParaRPr>
          </a:p>
        </p:txBody>
      </p:sp>
      <p:sp>
        <p:nvSpPr>
          <p:cNvPr id="36" name="正方形/長方形 35">
            <a:extLst>
              <a:ext uri="{FF2B5EF4-FFF2-40B4-BE49-F238E27FC236}">
                <a16:creationId xmlns:a16="http://schemas.microsoft.com/office/drawing/2014/main" id="{39A8C47A-F46C-F39D-F3A8-355F10A35620}"/>
              </a:ext>
            </a:extLst>
          </p:cNvPr>
          <p:cNvSpPr/>
          <p:nvPr/>
        </p:nvSpPr>
        <p:spPr>
          <a:xfrm>
            <a:off x="10958344" y="-1594422"/>
            <a:ext cx="45719"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 name="テキスト ボックス 1">
            <a:extLst>
              <a:ext uri="{FF2B5EF4-FFF2-40B4-BE49-F238E27FC236}">
                <a16:creationId xmlns:a16="http://schemas.microsoft.com/office/drawing/2014/main" id="{6610EA7C-1B8B-4F0C-CB34-D3896B22BB7A}"/>
              </a:ext>
            </a:extLst>
          </p:cNvPr>
          <p:cNvSpPr txBox="1"/>
          <p:nvPr/>
        </p:nvSpPr>
        <p:spPr>
          <a:xfrm>
            <a:off x="212338" y="2761128"/>
            <a:ext cx="4343592" cy="584775"/>
          </a:xfrm>
          <a:prstGeom prst="rect">
            <a:avLst/>
          </a:prstGeom>
          <a:noFill/>
        </p:spPr>
        <p:txBody>
          <a:bodyPr wrap="square" rtlCol="0">
            <a:spAutoFit/>
          </a:bodyPr>
          <a:lstStyle/>
          <a:p>
            <a:r>
              <a:rPr kumimoji="1" lang="en-US" altLang="ja-JP" sz="1600" dirty="0">
                <a:solidFill>
                  <a:schemeClr val="tx1">
                    <a:lumMod val="95000"/>
                    <a:lumOff val="5000"/>
                  </a:schemeClr>
                </a:solidFill>
              </a:rPr>
              <a:t>DDD</a:t>
            </a:r>
            <a:r>
              <a:rPr kumimoji="1" lang="ja-JP" altLang="en-US" sz="1600">
                <a:solidFill>
                  <a:schemeClr val="tx1">
                    <a:lumMod val="95000"/>
                    <a:lumOff val="5000"/>
                  </a:schemeClr>
                </a:solidFill>
              </a:rPr>
              <a:t>データに対しても</a:t>
            </a:r>
            <a:r>
              <a:rPr kumimoji="1" lang="en-US" altLang="ja-JP" sz="1600" dirty="0" err="1">
                <a:solidFill>
                  <a:schemeClr val="tx1">
                    <a:lumMod val="95000"/>
                    <a:lumOff val="5000"/>
                  </a:schemeClr>
                </a:solidFill>
              </a:rPr>
              <a:t>AlphaMissense</a:t>
            </a:r>
            <a:r>
              <a:rPr kumimoji="1" lang="ja-JP" altLang="en-US" sz="1600">
                <a:solidFill>
                  <a:schemeClr val="tx1">
                    <a:lumMod val="95000"/>
                    <a:lumOff val="5000"/>
                  </a:schemeClr>
                </a:solidFill>
              </a:rPr>
              <a:t>が</a:t>
            </a:r>
            <a:endParaRPr kumimoji="1" lang="en-US" altLang="ja-JP" sz="1600" dirty="0">
              <a:solidFill>
                <a:schemeClr val="tx1">
                  <a:lumMod val="95000"/>
                  <a:lumOff val="5000"/>
                </a:schemeClr>
              </a:solidFill>
            </a:endParaRPr>
          </a:p>
          <a:p>
            <a:r>
              <a:rPr kumimoji="1" lang="ja-JP" altLang="en-US" sz="1600">
                <a:solidFill>
                  <a:schemeClr val="tx1">
                    <a:lumMod val="95000"/>
                    <a:lumOff val="5000"/>
                  </a:schemeClr>
                </a:solidFill>
              </a:rPr>
              <a:t>最も高い病原性予測性能を示した。</a:t>
            </a:r>
            <a:endParaRPr kumimoji="1" lang="ja-JP" altLang="en-US" sz="1600" dirty="0">
              <a:solidFill>
                <a:schemeClr val="tx1">
                  <a:lumMod val="95000"/>
                  <a:lumOff val="5000"/>
                </a:schemeClr>
              </a:solidFill>
            </a:endParaRPr>
          </a:p>
        </p:txBody>
      </p:sp>
      <p:sp>
        <p:nvSpPr>
          <p:cNvPr id="5" name="正方形/長方形 4">
            <a:extLst>
              <a:ext uri="{FF2B5EF4-FFF2-40B4-BE49-F238E27FC236}">
                <a16:creationId xmlns:a16="http://schemas.microsoft.com/office/drawing/2014/main" id="{F00423AB-8843-97F4-8B92-BBC99DD2DDCB}"/>
              </a:ext>
            </a:extLst>
          </p:cNvPr>
          <p:cNvSpPr/>
          <p:nvPr/>
        </p:nvSpPr>
        <p:spPr>
          <a:xfrm>
            <a:off x="156501" y="2761128"/>
            <a:ext cx="45719"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6" name="テキスト ボックス 5">
            <a:extLst>
              <a:ext uri="{FF2B5EF4-FFF2-40B4-BE49-F238E27FC236}">
                <a16:creationId xmlns:a16="http://schemas.microsoft.com/office/drawing/2014/main" id="{1D85000A-5AC8-8C47-C954-BAA9E774651E}"/>
              </a:ext>
            </a:extLst>
          </p:cNvPr>
          <p:cNvSpPr txBox="1"/>
          <p:nvPr/>
        </p:nvSpPr>
        <p:spPr>
          <a:xfrm>
            <a:off x="4728971" y="2759314"/>
            <a:ext cx="4343592" cy="584775"/>
          </a:xfrm>
          <a:prstGeom prst="rect">
            <a:avLst/>
          </a:prstGeom>
          <a:noFill/>
        </p:spPr>
        <p:txBody>
          <a:bodyPr wrap="square" rtlCol="0">
            <a:spAutoFit/>
          </a:bodyPr>
          <a:lstStyle/>
          <a:p>
            <a:r>
              <a:rPr kumimoji="1" lang="en-US" altLang="ja-JP" sz="1600" dirty="0">
                <a:solidFill>
                  <a:schemeClr val="tx1">
                    <a:lumMod val="95000"/>
                    <a:lumOff val="5000"/>
                  </a:schemeClr>
                </a:solidFill>
              </a:rPr>
              <a:t>Cancer hotspot mutation</a:t>
            </a:r>
            <a:r>
              <a:rPr kumimoji="1" lang="ja-JP" altLang="en-US" sz="1600">
                <a:solidFill>
                  <a:schemeClr val="tx1">
                    <a:lumMod val="95000"/>
                    <a:lumOff val="5000"/>
                  </a:schemeClr>
                </a:solidFill>
              </a:rPr>
              <a:t>データに対しても</a:t>
            </a:r>
            <a:endParaRPr kumimoji="1" lang="en-US" altLang="ja-JP" sz="1600" dirty="0">
              <a:solidFill>
                <a:schemeClr val="tx1">
                  <a:lumMod val="95000"/>
                  <a:lumOff val="5000"/>
                </a:schemeClr>
              </a:solidFill>
            </a:endParaRPr>
          </a:p>
          <a:p>
            <a:r>
              <a:rPr kumimoji="1" lang="ja-JP" altLang="en-US" sz="1600">
                <a:solidFill>
                  <a:schemeClr val="tx1">
                    <a:lumMod val="95000"/>
                    <a:lumOff val="5000"/>
                  </a:schemeClr>
                </a:solidFill>
              </a:rPr>
              <a:t>最も高い予測性能を示した。</a:t>
            </a:r>
            <a:endParaRPr kumimoji="1" lang="ja-JP" altLang="en-US" sz="1600" dirty="0">
              <a:solidFill>
                <a:schemeClr val="tx1">
                  <a:lumMod val="95000"/>
                  <a:lumOff val="5000"/>
                </a:schemeClr>
              </a:solidFill>
            </a:endParaRPr>
          </a:p>
        </p:txBody>
      </p:sp>
      <p:sp>
        <p:nvSpPr>
          <p:cNvPr id="7" name="正方形/長方形 6">
            <a:extLst>
              <a:ext uri="{FF2B5EF4-FFF2-40B4-BE49-F238E27FC236}">
                <a16:creationId xmlns:a16="http://schemas.microsoft.com/office/drawing/2014/main" id="{73C48AD5-1EA7-03AF-4537-827357BD487B}"/>
              </a:ext>
            </a:extLst>
          </p:cNvPr>
          <p:cNvSpPr/>
          <p:nvPr/>
        </p:nvSpPr>
        <p:spPr>
          <a:xfrm>
            <a:off x="4673134" y="2759314"/>
            <a:ext cx="45719"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9" name="図 8">
            <a:extLst>
              <a:ext uri="{FF2B5EF4-FFF2-40B4-BE49-F238E27FC236}">
                <a16:creationId xmlns:a16="http://schemas.microsoft.com/office/drawing/2014/main" id="{E2218E0F-9F78-AEB3-22DC-0359414D8FE1}"/>
              </a:ext>
            </a:extLst>
          </p:cNvPr>
          <p:cNvPicPr>
            <a:picLocks noChangeAspect="1"/>
          </p:cNvPicPr>
          <p:nvPr/>
        </p:nvPicPr>
        <p:blipFill rotWithShape="1">
          <a:blip r:embed="rId3">
            <a:extLst>
              <a:ext uri="{28A0092B-C50C-407E-A947-70E740481C1C}">
                <a14:useLocalDpi xmlns:a14="http://schemas.microsoft.com/office/drawing/2010/main" val="0"/>
              </a:ext>
            </a:extLst>
          </a:blip>
          <a:srcRect t="10383"/>
          <a:stretch/>
        </p:blipFill>
        <p:spPr>
          <a:xfrm>
            <a:off x="5094514" y="3553688"/>
            <a:ext cx="3268188" cy="3102692"/>
          </a:xfrm>
          <a:prstGeom prst="rect">
            <a:avLst/>
          </a:prstGeom>
        </p:spPr>
      </p:pic>
      <p:pic>
        <p:nvPicPr>
          <p:cNvPr id="12" name="図 11">
            <a:extLst>
              <a:ext uri="{FF2B5EF4-FFF2-40B4-BE49-F238E27FC236}">
                <a16:creationId xmlns:a16="http://schemas.microsoft.com/office/drawing/2014/main" id="{C12466D4-DA03-1878-5860-FBB8327DAF42}"/>
              </a:ext>
            </a:extLst>
          </p:cNvPr>
          <p:cNvPicPr>
            <a:picLocks noChangeAspect="1"/>
          </p:cNvPicPr>
          <p:nvPr/>
        </p:nvPicPr>
        <p:blipFill rotWithShape="1">
          <a:blip r:embed="rId4">
            <a:extLst>
              <a:ext uri="{28A0092B-C50C-407E-A947-70E740481C1C}">
                <a14:useLocalDpi xmlns:a14="http://schemas.microsoft.com/office/drawing/2010/main" val="0"/>
              </a:ext>
            </a:extLst>
          </a:blip>
          <a:srcRect l="62533" t="1731" r="5171" b="76561"/>
          <a:stretch/>
        </p:blipFill>
        <p:spPr>
          <a:xfrm>
            <a:off x="391776" y="3553688"/>
            <a:ext cx="3657711" cy="3102692"/>
          </a:xfrm>
          <a:prstGeom prst="rect">
            <a:avLst/>
          </a:prstGeom>
        </p:spPr>
      </p:pic>
      <p:sp>
        <p:nvSpPr>
          <p:cNvPr id="14" name="正方形/長方形 13">
            <a:extLst>
              <a:ext uri="{FF2B5EF4-FFF2-40B4-BE49-F238E27FC236}">
                <a16:creationId xmlns:a16="http://schemas.microsoft.com/office/drawing/2014/main" id="{F23D7225-3F92-A451-88BF-F7DABDD05D6E}"/>
              </a:ext>
            </a:extLst>
          </p:cNvPr>
          <p:cNvSpPr/>
          <p:nvPr/>
        </p:nvSpPr>
        <p:spPr>
          <a:xfrm>
            <a:off x="71437" y="1005722"/>
            <a:ext cx="9001125" cy="1543993"/>
          </a:xfrm>
          <a:prstGeom prst="rect">
            <a:avLst/>
          </a:prstGeom>
          <a:solidFill>
            <a:srgbClr val="D8E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en-US" altLang="ja-JP" sz="1400" dirty="0">
              <a:solidFill>
                <a:schemeClr val="tx1">
                  <a:lumMod val="95000"/>
                  <a:lumOff val="5000"/>
                </a:schemeClr>
              </a:solidFill>
            </a:endParaRPr>
          </a:p>
        </p:txBody>
      </p:sp>
      <p:sp>
        <p:nvSpPr>
          <p:cNvPr id="21" name="テキスト ボックス 20">
            <a:extLst>
              <a:ext uri="{FF2B5EF4-FFF2-40B4-BE49-F238E27FC236}">
                <a16:creationId xmlns:a16="http://schemas.microsoft.com/office/drawing/2014/main" id="{4CFF1D3C-FC59-6A94-5954-A66AB871EDED}"/>
              </a:ext>
            </a:extLst>
          </p:cNvPr>
          <p:cNvSpPr txBox="1"/>
          <p:nvPr/>
        </p:nvSpPr>
        <p:spPr>
          <a:xfrm>
            <a:off x="7475624" y="6657945"/>
            <a:ext cx="1774156" cy="200055"/>
          </a:xfrm>
          <a:prstGeom prst="rect">
            <a:avLst/>
          </a:prstGeom>
          <a:noFill/>
        </p:spPr>
        <p:txBody>
          <a:bodyPr wrap="square">
            <a:spAutoFit/>
          </a:bodyPr>
          <a:lstStyle/>
          <a:p>
            <a:r>
              <a:rPr kumimoji="1" lang="en-US" altLang="ja-JP" sz="700" baseline="30000" dirty="0">
                <a:solidFill>
                  <a:schemeClr val="tx1">
                    <a:lumMod val="95000"/>
                    <a:lumOff val="5000"/>
                  </a:schemeClr>
                </a:solidFill>
              </a:rPr>
              <a:t>1</a:t>
            </a:r>
            <a:r>
              <a:rPr kumimoji="1" lang="en-US" altLang="ja-JP" sz="700" dirty="0">
                <a:solidFill>
                  <a:schemeClr val="tx1">
                    <a:lumMod val="95000"/>
                    <a:lumOff val="5000"/>
                  </a:schemeClr>
                </a:solidFill>
              </a:rPr>
              <a:t>Chang et al., </a:t>
            </a:r>
            <a:r>
              <a:rPr kumimoji="1" lang="en-US" altLang="ja-JP" sz="700" i="1" dirty="0">
                <a:solidFill>
                  <a:schemeClr val="tx1">
                    <a:lumMod val="95000"/>
                    <a:lumOff val="5000"/>
                  </a:schemeClr>
                </a:solidFill>
              </a:rPr>
              <a:t>Cancer </a:t>
            </a:r>
            <a:r>
              <a:rPr kumimoji="1" lang="en-US" altLang="ja-JP" sz="700" i="1" dirty="0" err="1">
                <a:solidFill>
                  <a:schemeClr val="tx1">
                    <a:lumMod val="95000"/>
                    <a:lumOff val="5000"/>
                  </a:schemeClr>
                </a:solidFill>
              </a:rPr>
              <a:t>Discov</a:t>
            </a:r>
            <a:r>
              <a:rPr kumimoji="1" lang="en-US" altLang="ja-JP" sz="700" i="1" dirty="0">
                <a:solidFill>
                  <a:schemeClr val="tx1">
                    <a:lumMod val="95000"/>
                    <a:lumOff val="5000"/>
                  </a:schemeClr>
                </a:solidFill>
              </a:rPr>
              <a:t>.</a:t>
            </a:r>
            <a:r>
              <a:rPr kumimoji="1" lang="en-US" altLang="ja-JP" sz="700" dirty="0">
                <a:solidFill>
                  <a:schemeClr val="tx1">
                    <a:lumMod val="95000"/>
                    <a:lumOff val="5000"/>
                  </a:schemeClr>
                </a:solidFill>
              </a:rPr>
              <a:t>, 2018</a:t>
            </a:r>
            <a:endParaRPr lang="ja-JP" altLang="en-US" sz="700"/>
          </a:p>
        </p:txBody>
      </p:sp>
      <p:sp>
        <p:nvSpPr>
          <p:cNvPr id="3" name="テキスト ボックス 2">
            <a:extLst>
              <a:ext uri="{FF2B5EF4-FFF2-40B4-BE49-F238E27FC236}">
                <a16:creationId xmlns:a16="http://schemas.microsoft.com/office/drawing/2014/main" id="{0049224B-09FB-33E0-DBB5-4F1C2C90A2C3}"/>
              </a:ext>
            </a:extLst>
          </p:cNvPr>
          <p:cNvSpPr txBox="1"/>
          <p:nvPr/>
        </p:nvSpPr>
        <p:spPr>
          <a:xfrm>
            <a:off x="202220" y="6550715"/>
            <a:ext cx="4199384" cy="307777"/>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dirty="0">
                <a:solidFill>
                  <a:schemeClr val="tx1">
                    <a:lumMod val="95000"/>
                    <a:lumOff val="5000"/>
                  </a:schemeClr>
                </a:solidFill>
              </a:rPr>
              <a:t>de novo</a:t>
            </a:r>
            <a:r>
              <a:rPr kumimoji="1" lang="ja-JP" altLang="en-US" sz="1400">
                <a:solidFill>
                  <a:schemeClr val="tx1">
                    <a:lumMod val="95000"/>
                    <a:lumOff val="5000"/>
                  </a:schemeClr>
                </a:solidFill>
              </a:rPr>
              <a:t>変異に対する予測性能も示した。</a:t>
            </a:r>
            <a:endParaRPr kumimoji="1" lang="ja-JP" altLang="en-US" sz="1400" dirty="0">
              <a:solidFill>
                <a:schemeClr val="tx1">
                  <a:lumMod val="95000"/>
                  <a:lumOff val="5000"/>
                </a:schemeClr>
              </a:solidFill>
            </a:endParaRPr>
          </a:p>
        </p:txBody>
      </p:sp>
      <p:sp>
        <p:nvSpPr>
          <p:cNvPr id="8" name="正方形/長方形 7">
            <a:extLst>
              <a:ext uri="{FF2B5EF4-FFF2-40B4-BE49-F238E27FC236}">
                <a16:creationId xmlns:a16="http://schemas.microsoft.com/office/drawing/2014/main" id="{D46449B8-DE58-884F-6BA0-EE0FE41446BE}"/>
              </a:ext>
            </a:extLst>
          </p:cNvPr>
          <p:cNvSpPr/>
          <p:nvPr/>
        </p:nvSpPr>
        <p:spPr>
          <a:xfrm>
            <a:off x="156501" y="821922"/>
            <a:ext cx="605335"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方法</a:t>
            </a:r>
            <a:endParaRPr kumimoji="1" lang="en-US" altLang="ja-JP" sz="1600" dirty="0"/>
          </a:p>
        </p:txBody>
      </p:sp>
      <p:sp>
        <p:nvSpPr>
          <p:cNvPr id="11" name="テキスト ボックス 10">
            <a:extLst>
              <a:ext uri="{FF2B5EF4-FFF2-40B4-BE49-F238E27FC236}">
                <a16:creationId xmlns:a16="http://schemas.microsoft.com/office/drawing/2014/main" id="{B9CDDC7A-BF7B-164F-D0C6-124BAB6665ED}"/>
              </a:ext>
            </a:extLst>
          </p:cNvPr>
          <p:cNvSpPr txBox="1"/>
          <p:nvPr/>
        </p:nvSpPr>
        <p:spPr>
          <a:xfrm>
            <a:off x="71438" y="1079813"/>
            <a:ext cx="9001125" cy="1343125"/>
          </a:xfrm>
          <a:prstGeom prst="rect">
            <a:avLst/>
          </a:prstGeom>
          <a:noFill/>
        </p:spPr>
        <p:txBody>
          <a:bodyPr wrap="square">
            <a:spAutoFit/>
          </a:bodyPr>
          <a:lstStyle/>
          <a:p>
            <a:r>
              <a:rPr kumimoji="1" lang="en-US" altLang="ja-JP" sz="1400" dirty="0">
                <a:solidFill>
                  <a:schemeClr val="tx1">
                    <a:lumMod val="95000"/>
                    <a:lumOff val="5000"/>
                  </a:schemeClr>
                </a:solidFill>
              </a:rPr>
              <a:t> 1. Deciphering Developmental Disorders(DDD)</a:t>
            </a:r>
          </a:p>
          <a:p>
            <a:r>
              <a:rPr kumimoji="1" lang="ja-JP" altLang="en-US" sz="1400" dirty="0">
                <a:solidFill>
                  <a:schemeClr val="tx1">
                    <a:lumMod val="95000"/>
                    <a:lumOff val="5000"/>
                  </a:schemeClr>
                </a:solidFill>
              </a:rPr>
              <a:t>発達障害の子供とその親のゲノムを収集し</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その子供で新たに生じている</a:t>
            </a:r>
            <a:r>
              <a:rPr kumimoji="1" lang="en-US" altLang="ja-JP" sz="1400" u="sng" dirty="0">
                <a:solidFill>
                  <a:schemeClr val="tx1">
                    <a:lumMod val="95000"/>
                    <a:lumOff val="5000"/>
                  </a:schemeClr>
                </a:solidFill>
              </a:rPr>
              <a:t>de novo</a:t>
            </a:r>
            <a:r>
              <a:rPr kumimoji="1" lang="ja-JP" altLang="en-US" sz="1400" u="sng" dirty="0">
                <a:solidFill>
                  <a:schemeClr val="tx1">
                    <a:lumMod val="95000"/>
                    <a:lumOff val="5000"/>
                  </a:schemeClr>
                </a:solidFill>
              </a:rPr>
              <a:t>変異</a:t>
            </a:r>
            <a:r>
              <a:rPr kumimoji="1" lang="ja-JP" altLang="en-US" sz="1400" dirty="0">
                <a:solidFill>
                  <a:schemeClr val="tx1">
                    <a:lumMod val="95000"/>
                    <a:lumOff val="5000"/>
                  </a:schemeClr>
                </a:solidFill>
              </a:rPr>
              <a:t>を集めたデータベース</a:t>
            </a:r>
            <a:endParaRPr kumimoji="1" lang="en-US" altLang="ja-JP" sz="1400" dirty="0">
              <a:solidFill>
                <a:schemeClr val="tx1">
                  <a:lumMod val="95000"/>
                  <a:lumOff val="5000"/>
                </a:schemeClr>
              </a:solidFill>
            </a:endParaRPr>
          </a:p>
          <a:p>
            <a:pPr>
              <a:lnSpc>
                <a:spcPct val="150000"/>
              </a:lnSpc>
            </a:pPr>
            <a:r>
              <a:rPr kumimoji="1" lang="en-US" altLang="ja-JP" sz="1400" dirty="0">
                <a:solidFill>
                  <a:schemeClr val="tx1">
                    <a:lumMod val="95000"/>
                    <a:lumOff val="5000"/>
                  </a:schemeClr>
                </a:solidFill>
              </a:rPr>
              <a:t>  2. Cancer hotspot mutation</a:t>
            </a:r>
          </a:p>
          <a:p>
            <a:r>
              <a:rPr kumimoji="1" lang="ja-JP" altLang="en-US" sz="1400" dirty="0">
                <a:solidFill>
                  <a:schemeClr val="tx1">
                    <a:lumMod val="95000"/>
                    <a:lumOff val="5000"/>
                  </a:schemeClr>
                </a:solidFill>
              </a:rPr>
              <a:t>先行研究</a:t>
            </a:r>
            <a:r>
              <a:rPr kumimoji="1" lang="en-US" altLang="ja-JP" sz="1400" baseline="30000" dirty="0">
                <a:solidFill>
                  <a:schemeClr val="tx1">
                    <a:lumMod val="95000"/>
                    <a:lumOff val="5000"/>
                  </a:schemeClr>
                </a:solidFill>
              </a:rPr>
              <a:t>1</a:t>
            </a:r>
            <a:r>
              <a:rPr kumimoji="1" lang="ja-JP" altLang="en-US" sz="1400" dirty="0">
                <a:solidFill>
                  <a:schemeClr val="tx1">
                    <a:lumMod val="95000"/>
                    <a:lumOff val="5000"/>
                  </a:schemeClr>
                </a:solidFill>
              </a:rPr>
              <a:t>で明らかになったがん細胞で多く見られる遺伝子変異データベース</a:t>
            </a:r>
            <a:endParaRPr kumimoji="1" lang="en-US" altLang="ja-JP" sz="1400" dirty="0">
              <a:solidFill>
                <a:schemeClr val="tx1">
                  <a:lumMod val="95000"/>
                  <a:lumOff val="5000"/>
                </a:schemeClr>
              </a:solidFill>
            </a:endParaRPr>
          </a:p>
          <a:p>
            <a:pPr>
              <a:lnSpc>
                <a:spcPct val="150000"/>
              </a:lnSpc>
            </a:pPr>
            <a:r>
              <a:rPr kumimoji="1" lang="ja-JP" altLang="en-US" sz="1400" dirty="0">
                <a:solidFill>
                  <a:schemeClr val="tx1">
                    <a:lumMod val="95000"/>
                    <a:lumOff val="5000"/>
                  </a:schemeClr>
                </a:solidFill>
              </a:rPr>
              <a:t>これらを</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別の研究で用意された病原性が確認されていない変異と区別できるかを調べる</a:t>
            </a:r>
            <a:endParaRPr lang="ja-JP" altLang="en-US" sz="1400" dirty="0"/>
          </a:p>
        </p:txBody>
      </p:sp>
      <p:sp>
        <p:nvSpPr>
          <p:cNvPr id="10" name="正方形/長方形 9">
            <a:extLst>
              <a:ext uri="{FF2B5EF4-FFF2-40B4-BE49-F238E27FC236}">
                <a16:creationId xmlns:a16="http://schemas.microsoft.com/office/drawing/2014/main" id="{8567377A-7828-5089-86AD-5572E636DE8E}"/>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2 </a:t>
            </a:r>
            <a:r>
              <a:rPr kumimoji="1" lang="ja-JP" altLang="en-US" sz="2200" b="1" dirty="0"/>
              <a:t>予測と既存の研究結果の比較</a:t>
            </a:r>
          </a:p>
        </p:txBody>
      </p:sp>
    </p:spTree>
    <p:extLst>
      <p:ext uri="{BB962C8B-B14F-4D97-AF65-F5344CB8AC3E}">
        <p14:creationId xmlns:p14="http://schemas.microsoft.com/office/powerpoint/2010/main" val="3818670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論文構成</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0" name="テキスト ボックス 9">
            <a:extLst>
              <a:ext uri="{FF2B5EF4-FFF2-40B4-BE49-F238E27FC236}">
                <a16:creationId xmlns:a16="http://schemas.microsoft.com/office/drawing/2014/main" id="{FBF6BD6E-1C3E-E892-2C1F-92FECB9E9500}"/>
              </a:ext>
            </a:extLst>
          </p:cNvPr>
          <p:cNvSpPr txBox="1"/>
          <p:nvPr/>
        </p:nvSpPr>
        <p:spPr>
          <a:xfrm>
            <a:off x="1190624" y="2076876"/>
            <a:ext cx="4905375" cy="369332"/>
          </a:xfrm>
          <a:prstGeom prst="rect">
            <a:avLst/>
          </a:prstGeom>
          <a:noFill/>
        </p:spPr>
        <p:txBody>
          <a:bodyPr wrap="square" rtlCol="0">
            <a:spAutoFit/>
          </a:bodyPr>
          <a:lstStyle/>
          <a:p>
            <a:r>
              <a:rPr kumimoji="1" lang="ja-JP" altLang="en-US" dirty="0">
                <a:solidFill>
                  <a:schemeClr val="bg2"/>
                </a:solidFill>
              </a:rPr>
              <a:t>予測と既存の研究結果の比較</a:t>
            </a:r>
          </a:p>
        </p:txBody>
      </p:sp>
      <p:sp>
        <p:nvSpPr>
          <p:cNvPr id="11" name="テキスト ボックス 10">
            <a:extLst>
              <a:ext uri="{FF2B5EF4-FFF2-40B4-BE49-F238E27FC236}">
                <a16:creationId xmlns:a16="http://schemas.microsoft.com/office/drawing/2014/main" id="{B0A9557E-5232-B330-CB7A-18FE904515A9}"/>
              </a:ext>
            </a:extLst>
          </p:cNvPr>
          <p:cNvSpPr txBox="1"/>
          <p:nvPr/>
        </p:nvSpPr>
        <p:spPr>
          <a:xfrm>
            <a:off x="1184909" y="3057465"/>
            <a:ext cx="6315544" cy="369332"/>
          </a:xfrm>
          <a:prstGeom prst="rect">
            <a:avLst/>
          </a:prstGeom>
          <a:noFill/>
        </p:spPr>
        <p:txBody>
          <a:bodyPr wrap="square" rtlCol="0">
            <a:spAutoFit/>
          </a:bodyPr>
          <a:lstStyle/>
          <a:p>
            <a:r>
              <a:rPr kumimoji="1" lang="en-US" altLang="ja-JP" dirty="0">
                <a:solidFill>
                  <a:schemeClr val="tx1">
                    <a:lumMod val="95000"/>
                    <a:lumOff val="5000"/>
                  </a:schemeClr>
                </a:solidFill>
              </a:rPr>
              <a:t>MAVE</a:t>
            </a:r>
            <a:r>
              <a:rPr kumimoji="1" lang="ja-JP" altLang="en-US" dirty="0">
                <a:solidFill>
                  <a:schemeClr val="tx1">
                    <a:lumMod val="95000"/>
                    <a:lumOff val="5000"/>
                  </a:schemeClr>
                </a:solidFill>
              </a:rPr>
              <a:t>との比較による生命科学的知見との照合</a:t>
            </a:r>
          </a:p>
        </p:txBody>
      </p:sp>
      <p:sp>
        <p:nvSpPr>
          <p:cNvPr id="12" name="テキスト ボックス 11">
            <a:extLst>
              <a:ext uri="{FF2B5EF4-FFF2-40B4-BE49-F238E27FC236}">
                <a16:creationId xmlns:a16="http://schemas.microsoft.com/office/drawing/2014/main" id="{F2C400C2-1296-8A6C-6111-61BD9BB00252}"/>
              </a:ext>
            </a:extLst>
          </p:cNvPr>
          <p:cNvSpPr txBox="1"/>
          <p:nvPr/>
        </p:nvSpPr>
        <p:spPr>
          <a:xfrm>
            <a:off x="1184910" y="4038054"/>
            <a:ext cx="6315544" cy="369332"/>
          </a:xfrm>
          <a:prstGeom prst="rect">
            <a:avLst/>
          </a:prstGeom>
          <a:noFill/>
        </p:spPr>
        <p:txBody>
          <a:bodyPr wrap="square" rtlCol="0">
            <a:spAutoFit/>
          </a:bodyPr>
          <a:lstStyle/>
          <a:p>
            <a:r>
              <a:rPr kumimoji="1" lang="ja-JP" altLang="en-US" dirty="0">
                <a:solidFill>
                  <a:schemeClr val="bg2"/>
                </a:solidFill>
              </a:rPr>
              <a:t>病原性予測結果によるタンパク質の重要性評価</a:t>
            </a:r>
          </a:p>
        </p:txBody>
      </p:sp>
      <p:sp>
        <p:nvSpPr>
          <p:cNvPr id="13" name="テキスト ボックス 12">
            <a:extLst>
              <a:ext uri="{FF2B5EF4-FFF2-40B4-BE49-F238E27FC236}">
                <a16:creationId xmlns:a16="http://schemas.microsoft.com/office/drawing/2014/main" id="{CDC1809E-5CB9-05E8-C61B-95BD970D38F4}"/>
              </a:ext>
            </a:extLst>
          </p:cNvPr>
          <p:cNvSpPr txBox="1"/>
          <p:nvPr/>
        </p:nvSpPr>
        <p:spPr>
          <a:xfrm>
            <a:off x="1184909" y="5018643"/>
            <a:ext cx="6315544" cy="369332"/>
          </a:xfrm>
          <a:prstGeom prst="rect">
            <a:avLst/>
          </a:prstGeom>
          <a:noFill/>
        </p:spPr>
        <p:txBody>
          <a:bodyPr wrap="square" rtlCol="0">
            <a:spAutoFit/>
          </a:bodyPr>
          <a:lstStyle/>
          <a:p>
            <a:r>
              <a:rPr kumimoji="1" lang="ja-JP" altLang="en-US" dirty="0">
                <a:solidFill>
                  <a:schemeClr val="bg2"/>
                </a:solidFill>
              </a:rPr>
              <a:t>全タンパク質のアミノ酸に対する予測</a:t>
            </a:r>
          </a:p>
        </p:txBody>
      </p:sp>
      <p:sp>
        <p:nvSpPr>
          <p:cNvPr id="2" name="テキスト ボックス 1">
            <a:extLst>
              <a:ext uri="{FF2B5EF4-FFF2-40B4-BE49-F238E27FC236}">
                <a16:creationId xmlns:a16="http://schemas.microsoft.com/office/drawing/2014/main" id="{1248AA3E-8A72-2A2F-2CD2-160C73887F7E}"/>
              </a:ext>
            </a:extLst>
          </p:cNvPr>
          <p:cNvSpPr txBox="1"/>
          <p:nvPr/>
        </p:nvSpPr>
        <p:spPr>
          <a:xfrm>
            <a:off x="1184909" y="1172687"/>
            <a:ext cx="4905375" cy="369332"/>
          </a:xfrm>
          <a:prstGeom prst="rect">
            <a:avLst/>
          </a:prstGeom>
          <a:noFill/>
        </p:spPr>
        <p:txBody>
          <a:bodyPr wrap="square" rtlCol="0">
            <a:spAutoFit/>
          </a:bodyPr>
          <a:lstStyle/>
          <a:p>
            <a:r>
              <a:rPr kumimoji="1" lang="ja-JP" altLang="en-US" dirty="0">
                <a:solidFill>
                  <a:schemeClr val="bg2"/>
                </a:solidFill>
              </a:rPr>
              <a:t>提案するモデルと学習手法</a:t>
            </a:r>
          </a:p>
        </p:txBody>
      </p:sp>
      <p:sp>
        <p:nvSpPr>
          <p:cNvPr id="3" name="正方形/長方形 2">
            <a:extLst>
              <a:ext uri="{FF2B5EF4-FFF2-40B4-BE49-F238E27FC236}">
                <a16:creationId xmlns:a16="http://schemas.microsoft.com/office/drawing/2014/main" id="{3F564725-9EF9-97F1-946C-7DA7878DFECC}"/>
              </a:ext>
            </a:extLst>
          </p:cNvPr>
          <p:cNvSpPr/>
          <p:nvPr/>
        </p:nvSpPr>
        <p:spPr>
          <a:xfrm>
            <a:off x="342900" y="1191167"/>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1</a:t>
            </a:r>
          </a:p>
        </p:txBody>
      </p:sp>
      <p:sp>
        <p:nvSpPr>
          <p:cNvPr id="5" name="正方形/長方形 4">
            <a:extLst>
              <a:ext uri="{FF2B5EF4-FFF2-40B4-BE49-F238E27FC236}">
                <a16:creationId xmlns:a16="http://schemas.microsoft.com/office/drawing/2014/main" id="{80714538-0D39-71BA-0F55-6E5387BE8D5A}"/>
              </a:ext>
            </a:extLst>
          </p:cNvPr>
          <p:cNvSpPr/>
          <p:nvPr/>
        </p:nvSpPr>
        <p:spPr>
          <a:xfrm>
            <a:off x="342899" y="2095356"/>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2</a:t>
            </a:r>
          </a:p>
        </p:txBody>
      </p:sp>
      <p:sp>
        <p:nvSpPr>
          <p:cNvPr id="6" name="正方形/長方形 5">
            <a:extLst>
              <a:ext uri="{FF2B5EF4-FFF2-40B4-BE49-F238E27FC236}">
                <a16:creationId xmlns:a16="http://schemas.microsoft.com/office/drawing/2014/main" id="{5DC4975E-7392-911C-6971-E79ABDE8B756}"/>
              </a:ext>
            </a:extLst>
          </p:cNvPr>
          <p:cNvSpPr/>
          <p:nvPr/>
        </p:nvSpPr>
        <p:spPr>
          <a:xfrm>
            <a:off x="342899" y="3075945"/>
            <a:ext cx="72770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3</a:t>
            </a:r>
          </a:p>
        </p:txBody>
      </p:sp>
      <p:sp>
        <p:nvSpPr>
          <p:cNvPr id="7" name="正方形/長方形 6">
            <a:extLst>
              <a:ext uri="{FF2B5EF4-FFF2-40B4-BE49-F238E27FC236}">
                <a16:creationId xmlns:a16="http://schemas.microsoft.com/office/drawing/2014/main" id="{95F7CCC1-DB30-0F1D-0749-FACCBB8A5C00}"/>
              </a:ext>
            </a:extLst>
          </p:cNvPr>
          <p:cNvSpPr/>
          <p:nvPr/>
        </p:nvSpPr>
        <p:spPr>
          <a:xfrm>
            <a:off x="342899" y="4062165"/>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4</a:t>
            </a:r>
          </a:p>
        </p:txBody>
      </p:sp>
      <p:sp>
        <p:nvSpPr>
          <p:cNvPr id="8" name="正方形/長方形 7">
            <a:extLst>
              <a:ext uri="{FF2B5EF4-FFF2-40B4-BE49-F238E27FC236}">
                <a16:creationId xmlns:a16="http://schemas.microsoft.com/office/drawing/2014/main" id="{F7830EE1-637C-AB3A-D3A0-4E17A97D8C6C}"/>
              </a:ext>
            </a:extLst>
          </p:cNvPr>
          <p:cNvSpPr/>
          <p:nvPr/>
        </p:nvSpPr>
        <p:spPr>
          <a:xfrm>
            <a:off x="342899" y="5037123"/>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5</a:t>
            </a:r>
          </a:p>
        </p:txBody>
      </p:sp>
    </p:spTree>
    <p:extLst>
      <p:ext uri="{BB962C8B-B14F-4D97-AF65-F5344CB8AC3E}">
        <p14:creationId xmlns:p14="http://schemas.microsoft.com/office/powerpoint/2010/main" val="500485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A2A623C5-60AE-3890-AC0E-5A68377EBCA0}"/>
              </a:ext>
            </a:extLst>
          </p:cNvPr>
          <p:cNvSpPr/>
          <p:nvPr/>
        </p:nvSpPr>
        <p:spPr>
          <a:xfrm>
            <a:off x="71437" y="634701"/>
            <a:ext cx="9001125" cy="1151295"/>
          </a:xfrm>
          <a:prstGeom prst="rect">
            <a:avLst/>
          </a:prstGeom>
          <a:solidFill>
            <a:srgbClr val="D8E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en-US" altLang="ja-JP" sz="1400" dirty="0">
              <a:solidFill>
                <a:schemeClr val="tx1">
                  <a:lumMod val="95000"/>
                  <a:lumOff val="5000"/>
                </a:schemeClr>
              </a:solidFill>
            </a:endParaRPr>
          </a:p>
        </p:txBody>
      </p:sp>
      <p:sp>
        <p:nvSpPr>
          <p:cNvPr id="11" name="テキスト ボックス 10">
            <a:extLst>
              <a:ext uri="{FF2B5EF4-FFF2-40B4-BE49-F238E27FC236}">
                <a16:creationId xmlns:a16="http://schemas.microsoft.com/office/drawing/2014/main" id="{4DB05A40-D282-E8AA-24AB-D904DE11324C}"/>
              </a:ext>
            </a:extLst>
          </p:cNvPr>
          <p:cNvSpPr txBox="1"/>
          <p:nvPr/>
        </p:nvSpPr>
        <p:spPr>
          <a:xfrm>
            <a:off x="71438" y="730277"/>
            <a:ext cx="9001125" cy="1019959"/>
          </a:xfrm>
          <a:prstGeom prst="rect">
            <a:avLst/>
          </a:prstGeom>
          <a:noFill/>
        </p:spPr>
        <p:txBody>
          <a:bodyPr wrap="square">
            <a:spAutoFit/>
          </a:bodyPr>
          <a:lstStyle/>
          <a:p>
            <a:pPr>
              <a:lnSpc>
                <a:spcPct val="150000"/>
              </a:lnSpc>
            </a:pPr>
            <a:r>
              <a:rPr lang="en-US" altLang="ja-JP" sz="1400" dirty="0"/>
              <a:t> ① </a:t>
            </a:r>
            <a:r>
              <a:rPr lang="ja-JP" altLang="en-US" sz="1400" dirty="0"/>
              <a:t>過去の</a:t>
            </a:r>
            <a:r>
              <a:rPr lang="en-US" altLang="ja-JP" sz="1400" dirty="0"/>
              <a:t>MAVE</a:t>
            </a:r>
            <a:r>
              <a:rPr lang="ja-JP" altLang="en-US" sz="1400" dirty="0"/>
              <a:t>実験の結果を集めたデータベース</a:t>
            </a:r>
            <a:r>
              <a:rPr lang="en-US" altLang="ja-JP" sz="1400" dirty="0"/>
              <a:t>(</a:t>
            </a:r>
            <a:r>
              <a:rPr lang="en-US" altLang="ja-JP" sz="1400" dirty="0" err="1"/>
              <a:t>ProteinGym</a:t>
            </a:r>
            <a:r>
              <a:rPr lang="en-US" altLang="ja-JP" sz="1400" dirty="0"/>
              <a:t>)</a:t>
            </a:r>
          </a:p>
          <a:p>
            <a:pPr>
              <a:lnSpc>
                <a:spcPct val="150000"/>
              </a:lnSpc>
            </a:pPr>
            <a:r>
              <a:rPr lang="en-US" altLang="ja-JP" sz="1400" dirty="0"/>
              <a:t> ② </a:t>
            </a:r>
            <a:r>
              <a:rPr lang="en-US" altLang="ja-JP" sz="1400" dirty="0" err="1"/>
              <a:t>ProteinGym</a:t>
            </a:r>
            <a:r>
              <a:rPr lang="ja-JP" altLang="en-US" sz="1400" dirty="0"/>
              <a:t>にない</a:t>
            </a:r>
            <a:r>
              <a:rPr lang="en-US" altLang="ja-JP" sz="1400" dirty="0"/>
              <a:t>MAVE</a:t>
            </a:r>
            <a:r>
              <a:rPr lang="ja-JP" altLang="en-US" sz="1400" dirty="0"/>
              <a:t>論文を独自にサーベイしたデータ</a:t>
            </a:r>
            <a:endParaRPr lang="en-US" altLang="ja-JP" sz="1400" dirty="0"/>
          </a:p>
          <a:p>
            <a:pPr>
              <a:lnSpc>
                <a:spcPct val="150000"/>
              </a:lnSpc>
            </a:pPr>
            <a:r>
              <a:rPr lang="ja-JP" altLang="en-US" sz="1400" dirty="0"/>
              <a:t>について</a:t>
            </a:r>
            <a:r>
              <a:rPr lang="en-US" altLang="ja-JP" sz="1400" dirty="0"/>
              <a:t>, </a:t>
            </a:r>
            <a:r>
              <a:rPr lang="ja-JP" altLang="en-US" sz="1400" dirty="0"/>
              <a:t>タンパク質のアミノ酸変異の病原性を予測し</a:t>
            </a:r>
            <a:r>
              <a:rPr lang="en-US" altLang="ja-JP" sz="1400" dirty="0"/>
              <a:t>, </a:t>
            </a:r>
            <a:r>
              <a:rPr lang="ja-JP" altLang="en-US" sz="1400" dirty="0"/>
              <a:t>データとの類似度</a:t>
            </a:r>
            <a:r>
              <a:rPr lang="en-US" altLang="ja-JP" sz="1400" dirty="0"/>
              <a:t>(</a:t>
            </a:r>
            <a:r>
              <a:rPr lang="ja-JP" altLang="en-US" sz="1400" dirty="0"/>
              <a:t>順位相関係数</a:t>
            </a:r>
            <a:r>
              <a:rPr lang="en-US" altLang="ja-JP" sz="1400" dirty="0"/>
              <a:t>)</a:t>
            </a:r>
            <a:r>
              <a:rPr lang="ja-JP" altLang="en-US" sz="1400" dirty="0"/>
              <a:t>を他の手法と比較</a:t>
            </a:r>
          </a:p>
        </p:txBody>
      </p:sp>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3 MAVE</a:t>
            </a:r>
            <a:r>
              <a:rPr kumimoji="1" lang="ja-JP" altLang="en-US" sz="2200" b="1" dirty="0"/>
              <a:t>との比較による生命科学的知見との照合</a:t>
            </a:r>
          </a:p>
        </p:txBody>
      </p:sp>
      <p:sp>
        <p:nvSpPr>
          <p:cNvPr id="2" name="テキスト ボックス 1">
            <a:extLst>
              <a:ext uri="{FF2B5EF4-FFF2-40B4-BE49-F238E27FC236}">
                <a16:creationId xmlns:a16="http://schemas.microsoft.com/office/drawing/2014/main" id="{555F8554-3129-0FA9-460A-A6A773ED9FB6}"/>
              </a:ext>
            </a:extLst>
          </p:cNvPr>
          <p:cNvSpPr txBox="1"/>
          <p:nvPr/>
        </p:nvSpPr>
        <p:spPr>
          <a:xfrm>
            <a:off x="118196" y="1800162"/>
            <a:ext cx="6415954" cy="338554"/>
          </a:xfrm>
          <a:prstGeom prst="rect">
            <a:avLst/>
          </a:prstGeom>
          <a:noFill/>
        </p:spPr>
        <p:txBody>
          <a:bodyPr wrap="square" rtlCol="0">
            <a:spAutoFit/>
          </a:bodyPr>
          <a:lstStyle/>
          <a:p>
            <a:r>
              <a:rPr kumimoji="1" lang="en-US" altLang="ja-JP" sz="1600" dirty="0" err="1">
                <a:solidFill>
                  <a:schemeClr val="tx1">
                    <a:lumMod val="95000"/>
                    <a:lumOff val="5000"/>
                  </a:schemeClr>
                </a:solidFill>
              </a:rPr>
              <a:t>AlphaMissense</a:t>
            </a:r>
            <a:r>
              <a:rPr kumimoji="1" lang="ja-JP" altLang="en-US" sz="1600" dirty="0">
                <a:solidFill>
                  <a:schemeClr val="tx1">
                    <a:lumMod val="95000"/>
                    <a:lumOff val="5000"/>
                  </a:schemeClr>
                </a:solidFill>
              </a:rPr>
              <a:t>が</a:t>
            </a:r>
            <a:r>
              <a:rPr kumimoji="1" lang="en-US" altLang="ja-JP" sz="1600" dirty="0">
                <a:solidFill>
                  <a:schemeClr val="tx1">
                    <a:lumMod val="95000"/>
                    <a:lumOff val="5000"/>
                  </a:schemeClr>
                </a:solidFill>
              </a:rPr>
              <a:t>MAVE</a:t>
            </a:r>
            <a:r>
              <a:rPr kumimoji="1" lang="ja-JP" altLang="en-US" sz="1600" dirty="0">
                <a:solidFill>
                  <a:schemeClr val="tx1">
                    <a:lumMod val="95000"/>
                    <a:lumOff val="5000"/>
                  </a:schemeClr>
                </a:solidFill>
              </a:rPr>
              <a:t>データと最も高い相関を示した</a:t>
            </a:r>
          </a:p>
        </p:txBody>
      </p:sp>
      <p:sp>
        <p:nvSpPr>
          <p:cNvPr id="3" name="正方形/長方形 2">
            <a:extLst>
              <a:ext uri="{FF2B5EF4-FFF2-40B4-BE49-F238E27FC236}">
                <a16:creationId xmlns:a16="http://schemas.microsoft.com/office/drawing/2014/main" id="{4861546A-8770-87CD-F788-E216EBA713B6}"/>
              </a:ext>
            </a:extLst>
          </p:cNvPr>
          <p:cNvSpPr/>
          <p:nvPr/>
        </p:nvSpPr>
        <p:spPr>
          <a:xfrm>
            <a:off x="82195" y="1822065"/>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6" name="図 5">
            <a:extLst>
              <a:ext uri="{FF2B5EF4-FFF2-40B4-BE49-F238E27FC236}">
                <a16:creationId xmlns:a16="http://schemas.microsoft.com/office/drawing/2014/main" id="{28B5AE83-EF94-4587-EBA1-364ABD8B8BA5}"/>
              </a:ext>
            </a:extLst>
          </p:cNvPr>
          <p:cNvPicPr>
            <a:picLocks noChangeAspect="1"/>
          </p:cNvPicPr>
          <p:nvPr/>
        </p:nvPicPr>
        <p:blipFill rotWithShape="1">
          <a:blip r:embed="rId3">
            <a:extLst>
              <a:ext uri="{28A0092B-C50C-407E-A947-70E740481C1C}">
                <a14:useLocalDpi xmlns:a14="http://schemas.microsoft.com/office/drawing/2010/main" val="0"/>
              </a:ext>
            </a:extLst>
          </a:blip>
          <a:srcRect l="31175" t="1906" r="27007" b="71601"/>
          <a:stretch/>
        </p:blipFill>
        <p:spPr>
          <a:xfrm>
            <a:off x="587850" y="4809060"/>
            <a:ext cx="2533055" cy="2048940"/>
          </a:xfrm>
          <a:prstGeom prst="rect">
            <a:avLst/>
          </a:prstGeom>
        </p:spPr>
      </p:pic>
      <p:pic>
        <p:nvPicPr>
          <p:cNvPr id="8" name="図 7">
            <a:extLst>
              <a:ext uri="{FF2B5EF4-FFF2-40B4-BE49-F238E27FC236}">
                <a16:creationId xmlns:a16="http://schemas.microsoft.com/office/drawing/2014/main" id="{E640D51C-20EC-FF13-BD0F-36ABEBA49B47}"/>
              </a:ext>
            </a:extLst>
          </p:cNvPr>
          <p:cNvPicPr>
            <a:picLocks noChangeAspect="1"/>
          </p:cNvPicPr>
          <p:nvPr/>
        </p:nvPicPr>
        <p:blipFill rotWithShape="1">
          <a:blip r:embed="rId4">
            <a:extLst>
              <a:ext uri="{28A0092B-C50C-407E-A947-70E740481C1C}">
                <a14:useLocalDpi xmlns:a14="http://schemas.microsoft.com/office/drawing/2010/main" val="0"/>
              </a:ext>
            </a:extLst>
          </a:blip>
          <a:srcRect t="4101" r="49733" b="5356"/>
          <a:stretch/>
        </p:blipFill>
        <p:spPr>
          <a:xfrm>
            <a:off x="4270821" y="2512112"/>
            <a:ext cx="2717373" cy="1833525"/>
          </a:xfrm>
          <a:prstGeom prst="rect">
            <a:avLst/>
          </a:prstGeom>
        </p:spPr>
      </p:pic>
      <p:pic>
        <p:nvPicPr>
          <p:cNvPr id="9" name="図 8">
            <a:extLst>
              <a:ext uri="{FF2B5EF4-FFF2-40B4-BE49-F238E27FC236}">
                <a16:creationId xmlns:a16="http://schemas.microsoft.com/office/drawing/2014/main" id="{1B81EB57-917C-E362-DA2D-0E9A55F7CB96}"/>
              </a:ext>
            </a:extLst>
          </p:cNvPr>
          <p:cNvPicPr>
            <a:picLocks noChangeAspect="1"/>
          </p:cNvPicPr>
          <p:nvPr/>
        </p:nvPicPr>
        <p:blipFill rotWithShape="1">
          <a:blip r:embed="rId4">
            <a:extLst>
              <a:ext uri="{28A0092B-C50C-407E-A947-70E740481C1C}">
                <a14:useLocalDpi xmlns:a14="http://schemas.microsoft.com/office/drawing/2010/main" val="0"/>
              </a:ext>
            </a:extLst>
          </a:blip>
          <a:srcRect l="56777" t="6455"/>
          <a:stretch/>
        </p:blipFill>
        <p:spPr>
          <a:xfrm>
            <a:off x="4270821" y="4473625"/>
            <a:ext cx="2695576" cy="2185390"/>
          </a:xfrm>
          <a:prstGeom prst="rect">
            <a:avLst/>
          </a:prstGeom>
        </p:spPr>
      </p:pic>
      <p:sp>
        <p:nvSpPr>
          <p:cNvPr id="12" name="正方形/長方形 11">
            <a:extLst>
              <a:ext uri="{FF2B5EF4-FFF2-40B4-BE49-F238E27FC236}">
                <a16:creationId xmlns:a16="http://schemas.microsoft.com/office/drawing/2014/main" id="{175801C9-1D87-879B-928A-24911B6D5420}"/>
              </a:ext>
            </a:extLst>
          </p:cNvPr>
          <p:cNvSpPr/>
          <p:nvPr/>
        </p:nvSpPr>
        <p:spPr>
          <a:xfrm>
            <a:off x="186406" y="473542"/>
            <a:ext cx="605335"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方法</a:t>
            </a:r>
            <a:endParaRPr kumimoji="1" lang="en-US" altLang="ja-JP" sz="1600" dirty="0"/>
          </a:p>
        </p:txBody>
      </p:sp>
      <p:pic>
        <p:nvPicPr>
          <p:cNvPr id="13" name="図 12">
            <a:extLst>
              <a:ext uri="{FF2B5EF4-FFF2-40B4-BE49-F238E27FC236}">
                <a16:creationId xmlns:a16="http://schemas.microsoft.com/office/drawing/2014/main" id="{279B7CA9-EA06-4810-F6A4-8EBCDA4D4C35}"/>
              </a:ext>
            </a:extLst>
          </p:cNvPr>
          <p:cNvPicPr>
            <a:picLocks noChangeAspect="1"/>
          </p:cNvPicPr>
          <p:nvPr/>
        </p:nvPicPr>
        <p:blipFill rotWithShape="1">
          <a:blip r:embed="rId3">
            <a:extLst>
              <a:ext uri="{28A0092B-C50C-407E-A947-70E740481C1C}">
                <a14:useLocalDpi xmlns:a14="http://schemas.microsoft.com/office/drawing/2010/main" val="0"/>
              </a:ext>
            </a:extLst>
          </a:blip>
          <a:srcRect l="74319" t="1487" r="2918" b="72020"/>
          <a:stretch/>
        </p:blipFill>
        <p:spPr>
          <a:xfrm>
            <a:off x="2549730" y="2348192"/>
            <a:ext cx="1430292" cy="2125433"/>
          </a:xfrm>
          <a:prstGeom prst="rect">
            <a:avLst/>
          </a:prstGeom>
        </p:spPr>
      </p:pic>
      <p:sp>
        <p:nvSpPr>
          <p:cNvPr id="14" name="テキスト ボックス 13">
            <a:extLst>
              <a:ext uri="{FF2B5EF4-FFF2-40B4-BE49-F238E27FC236}">
                <a16:creationId xmlns:a16="http://schemas.microsoft.com/office/drawing/2014/main" id="{DC36EF6F-74DD-5827-9E06-F037FCF2B309}"/>
              </a:ext>
            </a:extLst>
          </p:cNvPr>
          <p:cNvSpPr txBox="1"/>
          <p:nvPr/>
        </p:nvSpPr>
        <p:spPr>
          <a:xfrm>
            <a:off x="71437" y="2111738"/>
            <a:ext cx="4199384"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a:solidFill>
                  <a:schemeClr val="tx1">
                    <a:lumMod val="95000"/>
                    <a:lumOff val="5000"/>
                  </a:schemeClr>
                </a:solidFill>
              </a:rPr>
              <a:t>全タンパク質についての比較</a:t>
            </a:r>
            <a:endParaRPr kumimoji="1" lang="ja-JP" altLang="en-US" sz="1400" dirty="0">
              <a:solidFill>
                <a:schemeClr val="tx1">
                  <a:lumMod val="95000"/>
                  <a:lumOff val="5000"/>
                </a:schemeClr>
              </a:solidFill>
            </a:endParaRPr>
          </a:p>
        </p:txBody>
      </p:sp>
      <p:sp>
        <p:nvSpPr>
          <p:cNvPr id="15" name="テキスト ボックス 14">
            <a:extLst>
              <a:ext uri="{FF2B5EF4-FFF2-40B4-BE49-F238E27FC236}">
                <a16:creationId xmlns:a16="http://schemas.microsoft.com/office/drawing/2014/main" id="{660F8F91-90F0-9284-2817-C30FA6229EB9}"/>
              </a:ext>
            </a:extLst>
          </p:cNvPr>
          <p:cNvSpPr txBox="1"/>
          <p:nvPr/>
        </p:nvSpPr>
        <p:spPr>
          <a:xfrm>
            <a:off x="4201920" y="2108866"/>
            <a:ext cx="2567487"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タンパク質ごとの比較</a:t>
            </a:r>
          </a:p>
        </p:txBody>
      </p:sp>
      <p:pic>
        <p:nvPicPr>
          <p:cNvPr id="16" name="図 15">
            <a:extLst>
              <a:ext uri="{FF2B5EF4-FFF2-40B4-BE49-F238E27FC236}">
                <a16:creationId xmlns:a16="http://schemas.microsoft.com/office/drawing/2014/main" id="{F227CD02-0CA8-F96C-4D4B-0BD391270607}"/>
              </a:ext>
            </a:extLst>
          </p:cNvPr>
          <p:cNvPicPr>
            <a:picLocks noChangeAspect="1"/>
          </p:cNvPicPr>
          <p:nvPr/>
        </p:nvPicPr>
        <p:blipFill rotWithShape="1">
          <a:blip r:embed="rId3">
            <a:extLst>
              <a:ext uri="{28A0092B-C50C-407E-A947-70E740481C1C}">
                <a14:useLocalDpi xmlns:a14="http://schemas.microsoft.com/office/drawing/2010/main" val="0"/>
              </a:ext>
            </a:extLst>
          </a:blip>
          <a:srcRect l="1502" t="1906" r="67447" b="71601"/>
          <a:stretch/>
        </p:blipFill>
        <p:spPr>
          <a:xfrm>
            <a:off x="260302" y="2402387"/>
            <a:ext cx="1796527" cy="1957086"/>
          </a:xfrm>
          <a:prstGeom prst="rect">
            <a:avLst/>
          </a:prstGeom>
        </p:spPr>
      </p:pic>
      <p:sp>
        <p:nvSpPr>
          <p:cNvPr id="17" name="テキスト ボックス 16">
            <a:extLst>
              <a:ext uri="{FF2B5EF4-FFF2-40B4-BE49-F238E27FC236}">
                <a16:creationId xmlns:a16="http://schemas.microsoft.com/office/drawing/2014/main" id="{826A9A30-1BF4-0D12-8769-F1A3061F32E4}"/>
              </a:ext>
            </a:extLst>
          </p:cNvPr>
          <p:cNvSpPr txBox="1"/>
          <p:nvPr/>
        </p:nvSpPr>
        <p:spPr>
          <a:xfrm>
            <a:off x="71438" y="4457426"/>
            <a:ext cx="3565880"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全手法で予測が可能だったタンパク質</a:t>
            </a:r>
          </a:p>
        </p:txBody>
      </p:sp>
      <p:sp>
        <p:nvSpPr>
          <p:cNvPr id="5" name="テキスト ボックス 4">
            <a:extLst>
              <a:ext uri="{FF2B5EF4-FFF2-40B4-BE49-F238E27FC236}">
                <a16:creationId xmlns:a16="http://schemas.microsoft.com/office/drawing/2014/main" id="{A6C7F39C-09E7-89FF-C7C0-8B434966ED56}"/>
              </a:ext>
            </a:extLst>
          </p:cNvPr>
          <p:cNvSpPr txBox="1"/>
          <p:nvPr/>
        </p:nvSpPr>
        <p:spPr>
          <a:xfrm>
            <a:off x="7031056" y="2628395"/>
            <a:ext cx="2041506" cy="523220"/>
          </a:xfrm>
          <a:prstGeom prst="rect">
            <a:avLst/>
          </a:prstGeom>
          <a:noFill/>
        </p:spPr>
        <p:txBody>
          <a:bodyPr wrap="square">
            <a:spAutoFit/>
          </a:bodyPr>
          <a:lstStyle/>
          <a:p>
            <a:r>
              <a:rPr kumimoji="1" lang="en-US" altLang="ja-JP" sz="1400" dirty="0">
                <a:solidFill>
                  <a:schemeClr val="tx1">
                    <a:lumMod val="95000"/>
                    <a:lumOff val="5000"/>
                  </a:schemeClr>
                </a:solidFill>
              </a:rPr>
              <a:t>60/72</a:t>
            </a:r>
            <a:r>
              <a:rPr kumimoji="1" lang="ja-JP" altLang="en-US" sz="1400" dirty="0">
                <a:solidFill>
                  <a:schemeClr val="tx1">
                    <a:lumMod val="95000"/>
                    <a:lumOff val="5000"/>
                  </a:schemeClr>
                </a:solidFill>
              </a:rPr>
              <a:t>のタンパク質で</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最も高い相関を示した。</a:t>
            </a:r>
            <a:endParaRPr kumimoji="1" lang="en-US" altLang="ja-JP" sz="1400" dirty="0">
              <a:solidFill>
                <a:schemeClr val="tx1">
                  <a:lumMod val="95000"/>
                  <a:lumOff val="5000"/>
                </a:schemeClr>
              </a:solidFill>
            </a:endParaRPr>
          </a:p>
        </p:txBody>
      </p:sp>
      <p:sp>
        <p:nvSpPr>
          <p:cNvPr id="7" name="テキスト ボックス 6">
            <a:extLst>
              <a:ext uri="{FF2B5EF4-FFF2-40B4-BE49-F238E27FC236}">
                <a16:creationId xmlns:a16="http://schemas.microsoft.com/office/drawing/2014/main" id="{23A36995-8D3B-F5B6-5128-2B6899AD2AA4}"/>
              </a:ext>
            </a:extLst>
          </p:cNvPr>
          <p:cNvSpPr txBox="1"/>
          <p:nvPr/>
        </p:nvSpPr>
        <p:spPr>
          <a:xfrm>
            <a:off x="7031057" y="4473625"/>
            <a:ext cx="2041506" cy="523220"/>
          </a:xfrm>
          <a:prstGeom prst="rect">
            <a:avLst/>
          </a:prstGeom>
          <a:noFill/>
        </p:spPr>
        <p:txBody>
          <a:bodyPr wrap="square">
            <a:spAutoFit/>
          </a:bodyPr>
          <a:lstStyle/>
          <a:p>
            <a:r>
              <a:rPr kumimoji="1" lang="en-US" altLang="ja-JP" sz="1400" dirty="0">
                <a:solidFill>
                  <a:schemeClr val="tx1">
                    <a:lumMod val="95000"/>
                    <a:lumOff val="5000"/>
                  </a:schemeClr>
                </a:solidFill>
              </a:rPr>
              <a:t>13/20</a:t>
            </a:r>
            <a:r>
              <a:rPr kumimoji="1" lang="ja-JP" altLang="en-US" sz="1400" dirty="0">
                <a:solidFill>
                  <a:schemeClr val="tx1">
                    <a:lumMod val="95000"/>
                    <a:lumOff val="5000"/>
                  </a:schemeClr>
                </a:solidFill>
              </a:rPr>
              <a:t>のタンパク質で</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最も高い相関を示した。</a:t>
            </a:r>
            <a:endParaRPr kumimoji="1" lang="en-US" altLang="ja-JP" sz="1400" dirty="0">
              <a:solidFill>
                <a:schemeClr val="tx1">
                  <a:lumMod val="95000"/>
                  <a:lumOff val="5000"/>
                </a:schemeClr>
              </a:solidFill>
            </a:endParaRPr>
          </a:p>
        </p:txBody>
      </p:sp>
      <p:sp>
        <p:nvSpPr>
          <p:cNvPr id="18" name="四角形: 角を丸くする 17">
            <a:extLst>
              <a:ext uri="{FF2B5EF4-FFF2-40B4-BE49-F238E27FC236}">
                <a16:creationId xmlns:a16="http://schemas.microsoft.com/office/drawing/2014/main" id="{65BAA661-3D2A-EEEC-E76B-3BB9305DF5EA}"/>
              </a:ext>
            </a:extLst>
          </p:cNvPr>
          <p:cNvSpPr/>
          <p:nvPr/>
        </p:nvSpPr>
        <p:spPr>
          <a:xfrm rot="16200000">
            <a:off x="5460267" y="5594601"/>
            <a:ext cx="1149059" cy="103362"/>
          </a:xfrm>
          <a:prstGeom prst="roundRect">
            <a:avLst/>
          </a:prstGeom>
          <a:noFill/>
          <a:ln w="19050">
            <a:solidFill>
              <a:schemeClr val="accent6">
                <a:lumMod val="7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四角形: 角を丸くする 18">
            <a:extLst>
              <a:ext uri="{FF2B5EF4-FFF2-40B4-BE49-F238E27FC236}">
                <a16:creationId xmlns:a16="http://schemas.microsoft.com/office/drawing/2014/main" id="{1A623204-E2C3-281A-27B4-FB4E384D87CE}"/>
              </a:ext>
            </a:extLst>
          </p:cNvPr>
          <p:cNvSpPr/>
          <p:nvPr/>
        </p:nvSpPr>
        <p:spPr>
          <a:xfrm rot="16200000">
            <a:off x="5765295" y="5557146"/>
            <a:ext cx="1223967" cy="103364"/>
          </a:xfrm>
          <a:prstGeom prst="roundRect">
            <a:avLst/>
          </a:prstGeom>
          <a:noFill/>
          <a:ln w="19050">
            <a:solidFill>
              <a:schemeClr val="accent6">
                <a:lumMod val="7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コネクタ 20">
            <a:extLst>
              <a:ext uri="{FF2B5EF4-FFF2-40B4-BE49-F238E27FC236}">
                <a16:creationId xmlns:a16="http://schemas.microsoft.com/office/drawing/2014/main" id="{D4B810FF-F64F-B597-DD50-0A7D7D6CD376}"/>
              </a:ext>
            </a:extLst>
          </p:cNvPr>
          <p:cNvCxnSpPr>
            <a:cxnSpLocks/>
          </p:cNvCxnSpPr>
          <p:nvPr/>
        </p:nvCxnSpPr>
        <p:spPr>
          <a:xfrm>
            <a:off x="6428961" y="5710656"/>
            <a:ext cx="559233" cy="200108"/>
          </a:xfrm>
          <a:prstGeom prst="line">
            <a:avLst/>
          </a:prstGeom>
          <a:ln w="19050">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225F0A40-F590-79DB-9BFC-89B14CA6C40D}"/>
              </a:ext>
            </a:extLst>
          </p:cNvPr>
          <p:cNvSpPr txBox="1"/>
          <p:nvPr/>
        </p:nvSpPr>
        <p:spPr>
          <a:xfrm>
            <a:off x="6988194" y="5875004"/>
            <a:ext cx="2105700" cy="523220"/>
          </a:xfrm>
          <a:prstGeom prst="rect">
            <a:avLst/>
          </a:prstGeom>
          <a:solidFill>
            <a:srgbClr val="D8E3F8"/>
          </a:solidFill>
        </p:spPr>
        <p:txBody>
          <a:bodyPr wrap="square">
            <a:spAutoFit/>
          </a:bodyPr>
          <a:lstStyle/>
          <a:p>
            <a:pPr algn="ctr"/>
            <a:r>
              <a:rPr kumimoji="1" lang="ja-JP" altLang="en-US" sz="1400" dirty="0">
                <a:solidFill>
                  <a:schemeClr val="tx1">
                    <a:lumMod val="95000"/>
                    <a:lumOff val="5000"/>
                  </a:schemeClr>
                </a:solidFill>
              </a:rPr>
              <a:t>この</a:t>
            </a:r>
            <a:r>
              <a:rPr kumimoji="1" lang="en-US" altLang="ja-JP" sz="1400" dirty="0">
                <a:solidFill>
                  <a:schemeClr val="tx1">
                    <a:lumMod val="95000"/>
                    <a:lumOff val="5000"/>
                  </a:schemeClr>
                </a:solidFill>
              </a:rPr>
              <a:t>2</a:t>
            </a:r>
            <a:r>
              <a:rPr kumimoji="1" lang="ja-JP" altLang="en-US" sz="1400">
                <a:solidFill>
                  <a:schemeClr val="tx1">
                    <a:lumMod val="95000"/>
                    <a:lumOff val="5000"/>
                  </a:schemeClr>
                </a:solidFill>
              </a:rPr>
              <a:t>つのタンパク質を例に詳細</a:t>
            </a:r>
            <a:r>
              <a:rPr kumimoji="1" lang="ja-JP" altLang="en-US" sz="1400" dirty="0">
                <a:solidFill>
                  <a:schemeClr val="tx1">
                    <a:lumMod val="95000"/>
                    <a:lumOff val="5000"/>
                  </a:schemeClr>
                </a:solidFill>
              </a:rPr>
              <a:t>を調べる</a:t>
            </a:r>
            <a:endParaRPr kumimoji="1" lang="en-US" altLang="ja-JP" sz="1400" dirty="0">
              <a:solidFill>
                <a:schemeClr val="tx1">
                  <a:lumMod val="95000"/>
                  <a:lumOff val="5000"/>
                </a:schemeClr>
              </a:solidFill>
            </a:endParaRPr>
          </a:p>
        </p:txBody>
      </p:sp>
      <p:cxnSp>
        <p:nvCxnSpPr>
          <p:cNvPr id="25" name="直線コネクタ 24">
            <a:extLst>
              <a:ext uri="{FF2B5EF4-FFF2-40B4-BE49-F238E27FC236}">
                <a16:creationId xmlns:a16="http://schemas.microsoft.com/office/drawing/2014/main" id="{77818937-5D6E-84B9-70F0-EAF95B9054C3}"/>
              </a:ext>
            </a:extLst>
          </p:cNvPr>
          <p:cNvCxnSpPr>
            <a:cxnSpLocks/>
          </p:cNvCxnSpPr>
          <p:nvPr/>
        </p:nvCxnSpPr>
        <p:spPr>
          <a:xfrm>
            <a:off x="6086478" y="5910764"/>
            <a:ext cx="901716" cy="78824"/>
          </a:xfrm>
          <a:prstGeom prst="line">
            <a:avLst/>
          </a:prstGeom>
          <a:ln w="19050">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68995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B058AE7F-727A-9671-B380-EE0FFB51CFC4}"/>
              </a:ext>
            </a:extLst>
          </p:cNvPr>
          <p:cNvSpPr/>
          <p:nvPr/>
        </p:nvSpPr>
        <p:spPr>
          <a:xfrm>
            <a:off x="5087497" y="522082"/>
            <a:ext cx="3889816" cy="716938"/>
          </a:xfrm>
          <a:prstGeom prst="rect">
            <a:avLst/>
          </a:prstGeom>
          <a:solidFill>
            <a:srgbClr val="D8E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　・</a:t>
            </a:r>
            <a:r>
              <a:rPr kumimoji="1" lang="en-US" altLang="ja-JP" sz="1400" dirty="0">
                <a:solidFill>
                  <a:schemeClr val="tx1">
                    <a:lumMod val="95000"/>
                    <a:lumOff val="5000"/>
                  </a:schemeClr>
                </a:solidFill>
              </a:rPr>
              <a:t>SHOC2</a:t>
            </a:r>
          </a:p>
          <a:p>
            <a:r>
              <a:rPr kumimoji="1" lang="en-US" altLang="ja-JP" sz="1400" dirty="0">
                <a:solidFill>
                  <a:schemeClr val="tx1">
                    <a:lumMod val="95000"/>
                    <a:lumOff val="5000"/>
                  </a:schemeClr>
                </a:solidFill>
              </a:rPr>
              <a:t>MRAS</a:t>
            </a:r>
            <a:r>
              <a:rPr kumimoji="1" lang="ja-JP" altLang="en-US" sz="1400" dirty="0">
                <a:solidFill>
                  <a:schemeClr val="tx1">
                    <a:lumMod val="95000"/>
                    <a:lumOff val="5000"/>
                  </a:schemeClr>
                </a:solidFill>
              </a:rPr>
              <a:t>及び</a:t>
            </a:r>
            <a:r>
              <a:rPr kumimoji="1" lang="en-US" altLang="ja-JP" sz="1400" dirty="0">
                <a:solidFill>
                  <a:schemeClr val="tx1">
                    <a:lumMod val="95000"/>
                    <a:lumOff val="5000"/>
                  </a:schemeClr>
                </a:solidFill>
              </a:rPr>
              <a:t>PP1C</a:t>
            </a:r>
            <a:r>
              <a:rPr kumimoji="1" lang="ja-JP" altLang="en-US" sz="1400" dirty="0">
                <a:solidFill>
                  <a:schemeClr val="tx1">
                    <a:lumMod val="95000"/>
                    <a:lumOff val="5000"/>
                  </a:schemeClr>
                </a:solidFill>
              </a:rPr>
              <a:t>と結合し</a:t>
            </a:r>
            <a:endParaRPr kumimoji="1" lang="en-US" altLang="ja-JP" sz="1400" dirty="0">
              <a:solidFill>
                <a:schemeClr val="tx1">
                  <a:lumMod val="95000"/>
                  <a:lumOff val="5000"/>
                </a:schemeClr>
              </a:solidFill>
            </a:endParaRPr>
          </a:p>
          <a:p>
            <a:r>
              <a:rPr kumimoji="1" lang="en-US" altLang="ja-JP" sz="1400" dirty="0">
                <a:solidFill>
                  <a:schemeClr val="tx1">
                    <a:lumMod val="95000"/>
                    <a:lumOff val="5000"/>
                  </a:schemeClr>
                </a:solidFill>
              </a:rPr>
              <a:t>Ras-MAPK</a:t>
            </a:r>
            <a:r>
              <a:rPr kumimoji="1" lang="ja-JP" altLang="en-US" sz="1400" dirty="0">
                <a:solidFill>
                  <a:schemeClr val="tx1">
                    <a:lumMod val="95000"/>
                    <a:lumOff val="5000"/>
                  </a:schemeClr>
                </a:solidFill>
              </a:rPr>
              <a:t>経路を活性化する</a:t>
            </a:r>
            <a:endParaRPr kumimoji="1" lang="en-US" altLang="ja-JP" sz="1400" dirty="0">
              <a:solidFill>
                <a:schemeClr val="tx1">
                  <a:lumMod val="95000"/>
                  <a:lumOff val="5000"/>
                </a:schemeClr>
              </a:solidFill>
            </a:endParaRPr>
          </a:p>
        </p:txBody>
      </p:sp>
      <p:pic>
        <p:nvPicPr>
          <p:cNvPr id="14" name="図 13" descr="ダイアグラム が含まれている画像&#10;&#10;自動的に生成された説明">
            <a:extLst>
              <a:ext uri="{FF2B5EF4-FFF2-40B4-BE49-F238E27FC236}">
                <a16:creationId xmlns:a16="http://schemas.microsoft.com/office/drawing/2014/main" id="{D16C9B53-3A82-FFF9-A57B-0237BAAE8CB6}"/>
              </a:ext>
            </a:extLst>
          </p:cNvPr>
          <p:cNvPicPr>
            <a:picLocks noChangeAspect="1"/>
          </p:cNvPicPr>
          <p:nvPr/>
        </p:nvPicPr>
        <p:blipFill rotWithShape="1">
          <a:blip r:embed="rId3">
            <a:extLst>
              <a:ext uri="{28A0092B-C50C-407E-A947-70E740481C1C}">
                <a14:useLocalDpi xmlns:a14="http://schemas.microsoft.com/office/drawing/2010/main" val="0"/>
              </a:ext>
            </a:extLst>
          </a:blip>
          <a:srcRect l="2172" t="31388" r="52837" b="30417"/>
          <a:stretch/>
        </p:blipFill>
        <p:spPr>
          <a:xfrm>
            <a:off x="2345344" y="1265484"/>
            <a:ext cx="3378146" cy="3661035"/>
          </a:xfrm>
          <a:prstGeom prst="rect">
            <a:avLst/>
          </a:prstGeom>
        </p:spPr>
      </p:pic>
      <p:pic>
        <p:nvPicPr>
          <p:cNvPr id="15" name="図 14" descr="ダイアグラム が含まれている画像&#10;&#10;自動的に生成された説明">
            <a:extLst>
              <a:ext uri="{FF2B5EF4-FFF2-40B4-BE49-F238E27FC236}">
                <a16:creationId xmlns:a16="http://schemas.microsoft.com/office/drawing/2014/main" id="{4ECF019B-13DA-87B7-4B98-283A64C78174}"/>
              </a:ext>
            </a:extLst>
          </p:cNvPr>
          <p:cNvPicPr>
            <a:picLocks noChangeAspect="1"/>
          </p:cNvPicPr>
          <p:nvPr/>
        </p:nvPicPr>
        <p:blipFill rotWithShape="1">
          <a:blip r:embed="rId4">
            <a:extLst>
              <a:ext uri="{28A0092B-C50C-407E-A947-70E740481C1C}">
                <a14:useLocalDpi xmlns:a14="http://schemas.microsoft.com/office/drawing/2010/main" val="0"/>
              </a:ext>
            </a:extLst>
          </a:blip>
          <a:srcRect l="49069" t="35417" b="31389"/>
          <a:stretch/>
        </p:blipFill>
        <p:spPr>
          <a:xfrm>
            <a:off x="6070978" y="1517053"/>
            <a:ext cx="3087308" cy="2568727"/>
          </a:xfrm>
          <a:prstGeom prst="rect">
            <a:avLst/>
          </a:prstGeom>
        </p:spPr>
      </p:pic>
      <p:sp>
        <p:nvSpPr>
          <p:cNvPr id="17" name="四角形: 角を丸くする 16">
            <a:extLst>
              <a:ext uri="{FF2B5EF4-FFF2-40B4-BE49-F238E27FC236}">
                <a16:creationId xmlns:a16="http://schemas.microsoft.com/office/drawing/2014/main" id="{360C7D97-F99F-E828-9245-A784EFF09DA2}"/>
              </a:ext>
            </a:extLst>
          </p:cNvPr>
          <p:cNvSpPr/>
          <p:nvPr/>
        </p:nvSpPr>
        <p:spPr>
          <a:xfrm>
            <a:off x="3425965" y="1678978"/>
            <a:ext cx="211550" cy="3109984"/>
          </a:xfrm>
          <a:prstGeom prst="roundRect">
            <a:avLst/>
          </a:prstGeom>
          <a:noFill/>
          <a:ln w="19050">
            <a:solidFill>
              <a:schemeClr val="accent6">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コネクタ 21">
            <a:extLst>
              <a:ext uri="{FF2B5EF4-FFF2-40B4-BE49-F238E27FC236}">
                <a16:creationId xmlns:a16="http://schemas.microsoft.com/office/drawing/2014/main" id="{AEEA3317-83F3-AB8E-F397-477FE7DEDB5A}"/>
              </a:ext>
            </a:extLst>
          </p:cNvPr>
          <p:cNvCxnSpPr>
            <a:cxnSpLocks/>
          </p:cNvCxnSpPr>
          <p:nvPr/>
        </p:nvCxnSpPr>
        <p:spPr>
          <a:xfrm>
            <a:off x="2239569" y="1651013"/>
            <a:ext cx="1161427" cy="316734"/>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1DD2EBD6-D8D2-6AB7-E37F-36B356FEB7D1}"/>
              </a:ext>
            </a:extLst>
          </p:cNvPr>
          <p:cNvSpPr txBox="1"/>
          <p:nvPr/>
        </p:nvSpPr>
        <p:spPr>
          <a:xfrm>
            <a:off x="210544" y="511133"/>
            <a:ext cx="4593151" cy="369332"/>
          </a:xfrm>
          <a:prstGeom prst="rect">
            <a:avLst/>
          </a:prstGeom>
          <a:noFill/>
        </p:spPr>
        <p:txBody>
          <a:bodyPr wrap="square" rtlCol="0">
            <a:spAutoFit/>
          </a:bodyPr>
          <a:lstStyle/>
          <a:p>
            <a:r>
              <a:rPr kumimoji="1" lang="ja-JP" altLang="en-US" dirty="0">
                <a:solidFill>
                  <a:schemeClr val="tx1">
                    <a:lumMod val="95000"/>
                    <a:lumOff val="5000"/>
                  </a:schemeClr>
                </a:solidFill>
              </a:rPr>
              <a:t>予測の例① </a:t>
            </a:r>
            <a:r>
              <a:rPr kumimoji="1" lang="en-US" altLang="ja-JP" dirty="0">
                <a:solidFill>
                  <a:schemeClr val="tx1">
                    <a:lumMod val="95000"/>
                    <a:lumOff val="5000"/>
                  </a:schemeClr>
                </a:solidFill>
              </a:rPr>
              <a:t>SHOC2</a:t>
            </a:r>
          </a:p>
        </p:txBody>
      </p:sp>
      <p:sp>
        <p:nvSpPr>
          <p:cNvPr id="26" name="正方形/長方形 25">
            <a:extLst>
              <a:ext uri="{FF2B5EF4-FFF2-40B4-BE49-F238E27FC236}">
                <a16:creationId xmlns:a16="http://schemas.microsoft.com/office/drawing/2014/main" id="{38126EF7-8F50-7539-3EBE-BCCD219B7FDF}"/>
              </a:ext>
            </a:extLst>
          </p:cNvPr>
          <p:cNvSpPr/>
          <p:nvPr/>
        </p:nvSpPr>
        <p:spPr>
          <a:xfrm>
            <a:off x="174544" y="533036"/>
            <a:ext cx="72000" cy="324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8" name="吹き出し: 四角形 17">
            <a:extLst>
              <a:ext uri="{FF2B5EF4-FFF2-40B4-BE49-F238E27FC236}">
                <a16:creationId xmlns:a16="http://schemas.microsoft.com/office/drawing/2014/main" id="{6C6D244E-3EC2-A109-D42F-D8945CB1BD5F}"/>
              </a:ext>
            </a:extLst>
          </p:cNvPr>
          <p:cNvSpPr/>
          <p:nvPr/>
        </p:nvSpPr>
        <p:spPr>
          <a:xfrm>
            <a:off x="85723" y="1349988"/>
            <a:ext cx="2259621" cy="738664"/>
          </a:xfrm>
          <a:prstGeom prst="wedgeRectCallout">
            <a:avLst>
              <a:gd name="adj1" fmla="val -12381"/>
              <a:gd name="adj2" fmla="val 13721"/>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err="1">
                <a:solidFill>
                  <a:schemeClr val="tx1">
                    <a:lumMod val="95000"/>
                    <a:lumOff val="5000"/>
                  </a:schemeClr>
                </a:solidFill>
              </a:rPr>
              <a:t>AlphaMissense</a:t>
            </a:r>
            <a:r>
              <a:rPr kumimoji="1" lang="ja-JP" altLang="en-US" sz="1400" dirty="0">
                <a:solidFill>
                  <a:schemeClr val="tx1">
                    <a:lumMod val="95000"/>
                    <a:lumOff val="5000"/>
                  </a:schemeClr>
                </a:solidFill>
              </a:rPr>
              <a:t>モデルは</a:t>
            </a:r>
            <a:endParaRPr kumimoji="1" lang="en-US" altLang="ja-JP" sz="1400" dirty="0">
              <a:solidFill>
                <a:schemeClr val="tx1">
                  <a:lumMod val="95000"/>
                  <a:lumOff val="5000"/>
                </a:schemeClr>
              </a:solidFill>
            </a:endParaRPr>
          </a:p>
          <a:p>
            <a:pPr algn="ctr"/>
            <a:r>
              <a:rPr kumimoji="1" lang="en-US" altLang="ja-JP" sz="1400" dirty="0">
                <a:solidFill>
                  <a:schemeClr val="tx1">
                    <a:lumMod val="95000"/>
                    <a:lumOff val="5000"/>
                  </a:schemeClr>
                </a:solidFill>
              </a:rPr>
              <a:t>PP1C</a:t>
            </a:r>
            <a:r>
              <a:rPr kumimoji="1" lang="ja-JP" altLang="en-US" sz="1400" dirty="0">
                <a:solidFill>
                  <a:schemeClr val="tx1">
                    <a:lumMod val="95000"/>
                    <a:lumOff val="5000"/>
                  </a:schemeClr>
                </a:solidFill>
              </a:rPr>
              <a:t>結合領域の</a:t>
            </a:r>
            <a:endParaRPr kumimoji="1" lang="en-US" altLang="ja-JP" sz="1400" dirty="0">
              <a:solidFill>
                <a:schemeClr val="tx1">
                  <a:lumMod val="95000"/>
                  <a:lumOff val="5000"/>
                </a:schemeClr>
              </a:solidFill>
            </a:endParaRPr>
          </a:p>
          <a:p>
            <a:pPr algn="ctr"/>
            <a:r>
              <a:rPr kumimoji="1" lang="ja-JP" altLang="en-US" sz="1400" dirty="0">
                <a:solidFill>
                  <a:schemeClr val="tx1">
                    <a:lumMod val="95000"/>
                    <a:lumOff val="5000"/>
                  </a:schemeClr>
                </a:solidFill>
              </a:rPr>
              <a:t>変異の病原性を予測した</a:t>
            </a:r>
          </a:p>
        </p:txBody>
      </p:sp>
      <p:sp>
        <p:nvSpPr>
          <p:cNvPr id="28" name="テキスト ボックス 27">
            <a:extLst>
              <a:ext uri="{FF2B5EF4-FFF2-40B4-BE49-F238E27FC236}">
                <a16:creationId xmlns:a16="http://schemas.microsoft.com/office/drawing/2014/main" id="{F5BB7F45-B01C-20D7-D5EA-D100A9895A80}"/>
              </a:ext>
            </a:extLst>
          </p:cNvPr>
          <p:cNvSpPr txBox="1"/>
          <p:nvPr/>
        </p:nvSpPr>
        <p:spPr>
          <a:xfrm>
            <a:off x="587866" y="2452050"/>
            <a:ext cx="1429612" cy="523220"/>
          </a:xfrm>
          <a:prstGeom prst="rect">
            <a:avLst/>
          </a:prstGeom>
          <a:noFill/>
        </p:spPr>
        <p:txBody>
          <a:bodyPr wrap="square" rtlCol="0">
            <a:spAutoFit/>
          </a:bodyPr>
          <a:lstStyle/>
          <a:p>
            <a:r>
              <a:rPr kumimoji="1" lang="en-US" altLang="ja-JP" sz="1400" dirty="0">
                <a:solidFill>
                  <a:schemeClr val="tx1">
                    <a:lumMod val="95000"/>
                    <a:lumOff val="5000"/>
                  </a:schemeClr>
                </a:solidFill>
              </a:rPr>
              <a:t>(</a:t>
            </a:r>
            <a:r>
              <a:rPr kumimoji="1" lang="ja-JP" altLang="en-US" sz="1400" dirty="0">
                <a:solidFill>
                  <a:schemeClr val="tx1">
                    <a:lumMod val="95000"/>
                    <a:lumOff val="5000"/>
                  </a:schemeClr>
                </a:solidFill>
              </a:rPr>
              <a:t>参考</a:t>
            </a:r>
            <a:r>
              <a:rPr kumimoji="1" lang="en-US" altLang="ja-JP" sz="1400" dirty="0">
                <a:solidFill>
                  <a:schemeClr val="tx1">
                    <a:lumMod val="95000"/>
                    <a:lumOff val="5000"/>
                  </a:schemeClr>
                </a:solidFill>
              </a:rPr>
              <a:t>)</a:t>
            </a:r>
          </a:p>
          <a:p>
            <a:r>
              <a:rPr kumimoji="1" lang="ja-JP" altLang="en-US" sz="1400" dirty="0">
                <a:solidFill>
                  <a:schemeClr val="tx1">
                    <a:lumMod val="95000"/>
                    <a:lumOff val="5000"/>
                  </a:schemeClr>
                </a:solidFill>
              </a:rPr>
              <a:t>他モデルの予測</a:t>
            </a:r>
          </a:p>
        </p:txBody>
      </p:sp>
      <p:pic>
        <p:nvPicPr>
          <p:cNvPr id="34" name="図 33" descr="ダイアグラム&#10;&#10;中程度の精度で自動的に生成された説明">
            <a:extLst>
              <a:ext uri="{FF2B5EF4-FFF2-40B4-BE49-F238E27FC236}">
                <a16:creationId xmlns:a16="http://schemas.microsoft.com/office/drawing/2014/main" id="{ECCDE0D7-E87A-33CD-4CEF-3F97D14706C7}"/>
              </a:ext>
            </a:extLst>
          </p:cNvPr>
          <p:cNvPicPr>
            <a:picLocks noChangeAspect="1"/>
          </p:cNvPicPr>
          <p:nvPr/>
        </p:nvPicPr>
        <p:blipFill rotWithShape="1">
          <a:blip r:embed="rId5">
            <a:extLst>
              <a:ext uri="{28A0092B-C50C-407E-A947-70E740481C1C}">
                <a14:useLocalDpi xmlns:a14="http://schemas.microsoft.com/office/drawing/2010/main" val="0"/>
              </a:ext>
            </a:extLst>
          </a:blip>
          <a:srcRect l="45729" t="2201" r="28956" b="53187"/>
          <a:stretch/>
        </p:blipFill>
        <p:spPr>
          <a:xfrm>
            <a:off x="480948" y="3020188"/>
            <a:ext cx="1586965" cy="1919823"/>
          </a:xfrm>
          <a:prstGeom prst="rect">
            <a:avLst/>
          </a:prstGeom>
        </p:spPr>
      </p:pic>
      <p:sp>
        <p:nvSpPr>
          <p:cNvPr id="40" name="四角形: 角を丸くする 39">
            <a:extLst>
              <a:ext uri="{FF2B5EF4-FFF2-40B4-BE49-F238E27FC236}">
                <a16:creationId xmlns:a16="http://schemas.microsoft.com/office/drawing/2014/main" id="{6527D81D-7FAE-F753-E1D3-040F81CF771F}"/>
              </a:ext>
            </a:extLst>
          </p:cNvPr>
          <p:cNvSpPr/>
          <p:nvPr/>
        </p:nvSpPr>
        <p:spPr>
          <a:xfrm>
            <a:off x="3851391" y="1651013"/>
            <a:ext cx="1161426" cy="3275506"/>
          </a:xfrm>
          <a:prstGeom prst="roundRect">
            <a:avLst/>
          </a:prstGeom>
          <a:noFill/>
          <a:ln w="19050">
            <a:solidFill>
              <a:schemeClr val="accent6">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弧 41">
            <a:extLst>
              <a:ext uri="{FF2B5EF4-FFF2-40B4-BE49-F238E27FC236}">
                <a16:creationId xmlns:a16="http://schemas.microsoft.com/office/drawing/2014/main" id="{3EA440F8-10C0-E47F-1495-6F14D6BEC730}"/>
              </a:ext>
            </a:extLst>
          </p:cNvPr>
          <p:cNvSpPr/>
          <p:nvPr/>
        </p:nvSpPr>
        <p:spPr>
          <a:xfrm>
            <a:off x="3531740" y="1349988"/>
            <a:ext cx="2792858" cy="617759"/>
          </a:xfrm>
          <a:prstGeom prst="arc">
            <a:avLst>
              <a:gd name="adj1" fmla="val 10795269"/>
              <a:gd name="adj2" fmla="val 21529182"/>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3" name="円弧 42">
            <a:extLst>
              <a:ext uri="{FF2B5EF4-FFF2-40B4-BE49-F238E27FC236}">
                <a16:creationId xmlns:a16="http://schemas.microsoft.com/office/drawing/2014/main" id="{72A19751-6BDB-F913-FD85-BA28A2C465EC}"/>
              </a:ext>
            </a:extLst>
          </p:cNvPr>
          <p:cNvSpPr/>
          <p:nvPr/>
        </p:nvSpPr>
        <p:spPr>
          <a:xfrm rot="20346329" flipV="1">
            <a:off x="4834427" y="3997698"/>
            <a:ext cx="1932525" cy="366790"/>
          </a:xfrm>
          <a:prstGeom prst="arc">
            <a:avLst>
              <a:gd name="adj1" fmla="val 11129446"/>
              <a:gd name="adj2" fmla="val 21444992"/>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44" name="直線コネクタ 43">
            <a:extLst>
              <a:ext uri="{FF2B5EF4-FFF2-40B4-BE49-F238E27FC236}">
                <a16:creationId xmlns:a16="http://schemas.microsoft.com/office/drawing/2014/main" id="{F129FB1D-6384-0BFC-1548-B3ADE41F46E2}"/>
              </a:ext>
            </a:extLst>
          </p:cNvPr>
          <p:cNvCxnSpPr>
            <a:cxnSpLocks/>
          </p:cNvCxnSpPr>
          <p:nvPr/>
        </p:nvCxnSpPr>
        <p:spPr>
          <a:xfrm flipV="1">
            <a:off x="2858694" y="4830785"/>
            <a:ext cx="1011747" cy="592657"/>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5" name="吹き出し: 四角形 44">
            <a:extLst>
              <a:ext uri="{FF2B5EF4-FFF2-40B4-BE49-F238E27FC236}">
                <a16:creationId xmlns:a16="http://schemas.microsoft.com/office/drawing/2014/main" id="{03493B46-A8D6-C220-C4F8-D7484A3DB791}"/>
              </a:ext>
            </a:extLst>
          </p:cNvPr>
          <p:cNvSpPr/>
          <p:nvPr/>
        </p:nvSpPr>
        <p:spPr>
          <a:xfrm>
            <a:off x="417982" y="5292516"/>
            <a:ext cx="3613685" cy="579031"/>
          </a:xfrm>
          <a:prstGeom prst="wedgeRectCallout">
            <a:avLst>
              <a:gd name="adj1" fmla="val -12381"/>
              <a:gd name="adj2" fmla="val 13721"/>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lumMod val="95000"/>
                    <a:lumOff val="5000"/>
                  </a:schemeClr>
                </a:solidFill>
              </a:rPr>
              <a:t>MRAS</a:t>
            </a:r>
            <a:r>
              <a:rPr kumimoji="1" lang="ja-JP" altLang="en-US" sz="1400" dirty="0">
                <a:solidFill>
                  <a:schemeClr val="tx1">
                    <a:lumMod val="95000"/>
                    <a:lumOff val="5000"/>
                  </a:schemeClr>
                </a:solidFill>
              </a:rPr>
              <a:t>・</a:t>
            </a:r>
            <a:r>
              <a:rPr kumimoji="1" lang="en-US" altLang="ja-JP" sz="1400" dirty="0">
                <a:solidFill>
                  <a:schemeClr val="tx1">
                    <a:lumMod val="95000"/>
                    <a:lumOff val="5000"/>
                  </a:schemeClr>
                </a:solidFill>
              </a:rPr>
              <a:t>PP1C</a:t>
            </a:r>
            <a:r>
              <a:rPr kumimoji="1" lang="ja-JP" altLang="en-US" sz="1400" dirty="0">
                <a:solidFill>
                  <a:schemeClr val="tx1">
                    <a:lumMod val="95000"/>
                    <a:lumOff val="5000"/>
                  </a:schemeClr>
                </a:solidFill>
              </a:rPr>
              <a:t>結合領域の周期的な構造に</a:t>
            </a:r>
            <a:endParaRPr kumimoji="1" lang="en-US" altLang="ja-JP" sz="1400" dirty="0">
              <a:solidFill>
                <a:schemeClr val="tx1">
                  <a:lumMod val="95000"/>
                  <a:lumOff val="5000"/>
                </a:schemeClr>
              </a:solidFill>
            </a:endParaRPr>
          </a:p>
          <a:p>
            <a:pPr algn="ctr"/>
            <a:r>
              <a:rPr kumimoji="1" lang="ja-JP" altLang="en-US" sz="1400" dirty="0">
                <a:solidFill>
                  <a:schemeClr val="tx1">
                    <a:lumMod val="95000"/>
                    <a:lumOff val="5000"/>
                  </a:schemeClr>
                </a:solidFill>
              </a:rPr>
              <a:t>対応する予測を示した</a:t>
            </a:r>
            <a:endParaRPr kumimoji="1" lang="en-US" altLang="ja-JP" sz="1400" dirty="0">
              <a:solidFill>
                <a:schemeClr val="tx1">
                  <a:lumMod val="95000"/>
                  <a:lumOff val="5000"/>
                </a:schemeClr>
              </a:solidFill>
            </a:endParaRPr>
          </a:p>
        </p:txBody>
      </p:sp>
      <p:sp>
        <p:nvSpPr>
          <p:cNvPr id="51" name="テキスト ボックス 50">
            <a:extLst>
              <a:ext uri="{FF2B5EF4-FFF2-40B4-BE49-F238E27FC236}">
                <a16:creationId xmlns:a16="http://schemas.microsoft.com/office/drawing/2014/main" id="{768CA6A0-E292-ED51-68B6-AB0DD8B43423}"/>
              </a:ext>
            </a:extLst>
          </p:cNvPr>
          <p:cNvSpPr txBox="1"/>
          <p:nvPr/>
        </p:nvSpPr>
        <p:spPr>
          <a:xfrm>
            <a:off x="6326844" y="4147360"/>
            <a:ext cx="2505108" cy="523220"/>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アミノ酸の位置ごとの　　　　　　　　予測精度も高かった</a:t>
            </a:r>
          </a:p>
        </p:txBody>
      </p:sp>
      <p:pic>
        <p:nvPicPr>
          <p:cNvPr id="53" name="図 52" descr="ダイアグラム&#10;&#10;中程度の精度で自動的に生成された説明">
            <a:extLst>
              <a:ext uri="{FF2B5EF4-FFF2-40B4-BE49-F238E27FC236}">
                <a16:creationId xmlns:a16="http://schemas.microsoft.com/office/drawing/2014/main" id="{36C5BEAB-4665-37C7-30F2-8FC68EB366E2}"/>
              </a:ext>
            </a:extLst>
          </p:cNvPr>
          <p:cNvPicPr>
            <a:picLocks noChangeAspect="1"/>
          </p:cNvPicPr>
          <p:nvPr/>
        </p:nvPicPr>
        <p:blipFill rotWithShape="1">
          <a:blip r:embed="rId5">
            <a:extLst>
              <a:ext uri="{28A0092B-C50C-407E-A947-70E740481C1C}">
                <a14:useLocalDpi xmlns:a14="http://schemas.microsoft.com/office/drawing/2010/main" val="0"/>
              </a:ext>
            </a:extLst>
          </a:blip>
          <a:srcRect l="4162" t="3052" r="63500" b="56824"/>
          <a:stretch/>
        </p:blipFill>
        <p:spPr>
          <a:xfrm>
            <a:off x="6535345" y="4635975"/>
            <a:ext cx="1972707" cy="1680224"/>
          </a:xfrm>
          <a:prstGeom prst="rect">
            <a:avLst/>
          </a:prstGeom>
        </p:spPr>
      </p:pic>
      <p:sp>
        <p:nvSpPr>
          <p:cNvPr id="2" name="正方形/長方形 1">
            <a:extLst>
              <a:ext uri="{FF2B5EF4-FFF2-40B4-BE49-F238E27FC236}">
                <a16:creationId xmlns:a16="http://schemas.microsoft.com/office/drawing/2014/main" id="{08084DFE-5C97-50B7-0211-EB4F4CF43CAB}"/>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3 MAVE</a:t>
            </a:r>
            <a:r>
              <a:rPr kumimoji="1" lang="ja-JP" altLang="en-US" sz="2200" b="1" dirty="0"/>
              <a:t>との比較による生命科学的知見との照合</a:t>
            </a:r>
          </a:p>
        </p:txBody>
      </p:sp>
      <p:sp>
        <p:nvSpPr>
          <p:cNvPr id="3" name="吹き出し: 四角形 44">
            <a:extLst>
              <a:ext uri="{FF2B5EF4-FFF2-40B4-BE49-F238E27FC236}">
                <a16:creationId xmlns:a16="http://schemas.microsoft.com/office/drawing/2014/main" id="{9022855B-F55B-9524-5A8D-27F5A86DBBB3}"/>
              </a:ext>
            </a:extLst>
          </p:cNvPr>
          <p:cNvSpPr/>
          <p:nvPr/>
        </p:nvSpPr>
        <p:spPr>
          <a:xfrm>
            <a:off x="114954" y="984661"/>
            <a:ext cx="4132915" cy="361437"/>
          </a:xfrm>
          <a:prstGeom prst="wedgeRectCallout">
            <a:avLst>
              <a:gd name="adj1" fmla="val -12381"/>
              <a:gd name="adj2" fmla="val 13721"/>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Wingdings" pitchFamily="2" charset="2"/>
              <a:buChar char="ü"/>
            </a:pPr>
            <a:r>
              <a:rPr kumimoji="1" lang="en-US" altLang="ja-JP" sz="1400" dirty="0">
                <a:solidFill>
                  <a:schemeClr val="tx1">
                    <a:lumMod val="95000"/>
                    <a:lumOff val="5000"/>
                  </a:schemeClr>
                </a:solidFill>
              </a:rPr>
              <a:t>SHOC2</a:t>
            </a:r>
            <a:r>
              <a:rPr kumimoji="1" lang="ja-JP" altLang="en-US" sz="1400">
                <a:solidFill>
                  <a:schemeClr val="tx1">
                    <a:lumMod val="95000"/>
                    <a:lumOff val="5000"/>
                  </a:schemeClr>
                </a:solidFill>
              </a:rPr>
              <a:t>活性の低下と病原性予測を比較</a:t>
            </a:r>
            <a:endParaRPr kumimoji="1" lang="en-US" altLang="ja-JP" sz="1400" dirty="0">
              <a:solidFill>
                <a:schemeClr val="tx1">
                  <a:lumMod val="95000"/>
                  <a:lumOff val="5000"/>
                </a:schemeClr>
              </a:solidFill>
            </a:endParaRPr>
          </a:p>
        </p:txBody>
      </p:sp>
      <p:cxnSp>
        <p:nvCxnSpPr>
          <p:cNvPr id="4" name="直線コネクタ 3">
            <a:extLst>
              <a:ext uri="{FF2B5EF4-FFF2-40B4-BE49-F238E27FC236}">
                <a16:creationId xmlns:a16="http://schemas.microsoft.com/office/drawing/2014/main" id="{D114BF90-57DE-BA6F-256B-519B9146BA79}"/>
              </a:ext>
            </a:extLst>
          </p:cNvPr>
          <p:cNvCxnSpPr>
            <a:cxnSpLocks/>
          </p:cNvCxnSpPr>
          <p:nvPr/>
        </p:nvCxnSpPr>
        <p:spPr>
          <a:xfrm flipH="1">
            <a:off x="1011607" y="2108349"/>
            <a:ext cx="67862" cy="356092"/>
          </a:xfrm>
          <a:prstGeom prst="line">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87840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B058AE7F-727A-9671-B380-EE0FFB51CFC4}"/>
              </a:ext>
            </a:extLst>
          </p:cNvPr>
          <p:cNvSpPr/>
          <p:nvPr/>
        </p:nvSpPr>
        <p:spPr>
          <a:xfrm>
            <a:off x="4572000" y="542188"/>
            <a:ext cx="4500563" cy="1181142"/>
          </a:xfrm>
          <a:prstGeom prst="rect">
            <a:avLst/>
          </a:prstGeom>
          <a:solidFill>
            <a:srgbClr val="D8E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　・</a:t>
            </a:r>
            <a:r>
              <a:rPr kumimoji="1" lang="en-US" altLang="ja-JP" sz="1400" dirty="0">
                <a:solidFill>
                  <a:schemeClr val="tx1">
                    <a:lumMod val="95000"/>
                    <a:lumOff val="5000"/>
                  </a:schemeClr>
                </a:solidFill>
              </a:rPr>
              <a:t>GCK</a:t>
            </a:r>
          </a:p>
          <a:p>
            <a:r>
              <a:rPr kumimoji="1" lang="ja-JP" altLang="en-US" sz="1400" dirty="0">
                <a:solidFill>
                  <a:schemeClr val="tx1">
                    <a:lumMod val="95000"/>
                    <a:lumOff val="5000"/>
                  </a:schemeClr>
                </a:solidFill>
              </a:rPr>
              <a:t>グルコースのリン酸化酵素。膵臓でのグルコース感知</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肝臓でのグルコース代謝に関与する。</a:t>
            </a:r>
            <a:endParaRPr kumimoji="1" lang="en-US" altLang="ja-JP" sz="1400" dirty="0">
              <a:solidFill>
                <a:schemeClr val="tx1">
                  <a:lumMod val="95000"/>
                  <a:lumOff val="5000"/>
                </a:schemeClr>
              </a:solidFill>
            </a:endParaRPr>
          </a:p>
          <a:p>
            <a:r>
              <a:rPr kumimoji="1" lang="en-US" altLang="ja-JP" sz="1400" dirty="0">
                <a:solidFill>
                  <a:schemeClr val="tx1">
                    <a:lumMod val="95000"/>
                    <a:lumOff val="5000"/>
                  </a:schemeClr>
                </a:solidFill>
              </a:rPr>
              <a:t>GCK</a:t>
            </a:r>
            <a:r>
              <a:rPr kumimoji="1" lang="ja-JP" altLang="en-US" sz="1400" dirty="0">
                <a:solidFill>
                  <a:schemeClr val="tx1">
                    <a:lumMod val="95000"/>
                    <a:lumOff val="5000"/>
                  </a:schemeClr>
                </a:solidFill>
              </a:rPr>
              <a:t>活性の低下は糖尿病を起こし</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活性の亢進は</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低血糖症を起こす。</a:t>
            </a:r>
            <a:endParaRPr kumimoji="1" lang="en-US" altLang="ja-JP" sz="1400" dirty="0">
              <a:solidFill>
                <a:schemeClr val="tx1">
                  <a:lumMod val="95000"/>
                  <a:lumOff val="5000"/>
                </a:schemeClr>
              </a:solidFill>
            </a:endParaRPr>
          </a:p>
        </p:txBody>
      </p:sp>
      <p:sp>
        <p:nvSpPr>
          <p:cNvPr id="25" name="テキスト ボックス 24">
            <a:extLst>
              <a:ext uri="{FF2B5EF4-FFF2-40B4-BE49-F238E27FC236}">
                <a16:creationId xmlns:a16="http://schemas.microsoft.com/office/drawing/2014/main" id="{1DD2EBD6-D8D2-6AB7-E37F-36B356FEB7D1}"/>
              </a:ext>
            </a:extLst>
          </p:cNvPr>
          <p:cNvSpPr txBox="1"/>
          <p:nvPr/>
        </p:nvSpPr>
        <p:spPr>
          <a:xfrm>
            <a:off x="121723" y="520285"/>
            <a:ext cx="4593151" cy="369332"/>
          </a:xfrm>
          <a:prstGeom prst="rect">
            <a:avLst/>
          </a:prstGeom>
          <a:noFill/>
        </p:spPr>
        <p:txBody>
          <a:bodyPr wrap="square" rtlCol="0">
            <a:spAutoFit/>
          </a:bodyPr>
          <a:lstStyle/>
          <a:p>
            <a:r>
              <a:rPr kumimoji="1" lang="ja-JP" altLang="en-US" dirty="0">
                <a:solidFill>
                  <a:schemeClr val="tx1">
                    <a:lumMod val="95000"/>
                    <a:lumOff val="5000"/>
                  </a:schemeClr>
                </a:solidFill>
              </a:rPr>
              <a:t>予測の例② </a:t>
            </a:r>
            <a:r>
              <a:rPr kumimoji="1" lang="en-US" altLang="ja-JP" dirty="0">
                <a:solidFill>
                  <a:schemeClr val="tx1">
                    <a:lumMod val="95000"/>
                    <a:lumOff val="5000"/>
                  </a:schemeClr>
                </a:solidFill>
              </a:rPr>
              <a:t>GCK</a:t>
            </a:r>
          </a:p>
        </p:txBody>
      </p:sp>
      <p:sp>
        <p:nvSpPr>
          <p:cNvPr id="26" name="正方形/長方形 25">
            <a:extLst>
              <a:ext uri="{FF2B5EF4-FFF2-40B4-BE49-F238E27FC236}">
                <a16:creationId xmlns:a16="http://schemas.microsoft.com/office/drawing/2014/main" id="{38126EF7-8F50-7539-3EBE-BCCD219B7FDF}"/>
              </a:ext>
            </a:extLst>
          </p:cNvPr>
          <p:cNvSpPr/>
          <p:nvPr/>
        </p:nvSpPr>
        <p:spPr>
          <a:xfrm>
            <a:off x="85723" y="542188"/>
            <a:ext cx="72000" cy="324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13" name="図 12" descr="ダイアグラム が含まれている画像&#10;&#10;自動的に生成された説明">
            <a:extLst>
              <a:ext uri="{FF2B5EF4-FFF2-40B4-BE49-F238E27FC236}">
                <a16:creationId xmlns:a16="http://schemas.microsoft.com/office/drawing/2014/main" id="{AC6BC91A-399A-8B85-973E-4578D91EB173}"/>
              </a:ext>
            </a:extLst>
          </p:cNvPr>
          <p:cNvPicPr>
            <a:picLocks noChangeAspect="1"/>
          </p:cNvPicPr>
          <p:nvPr/>
        </p:nvPicPr>
        <p:blipFill rotWithShape="1">
          <a:blip r:embed="rId3">
            <a:extLst>
              <a:ext uri="{28A0092B-C50C-407E-A947-70E740481C1C}">
                <a14:useLocalDpi xmlns:a14="http://schemas.microsoft.com/office/drawing/2010/main" val="0"/>
              </a:ext>
            </a:extLst>
          </a:blip>
          <a:srcRect l="3855" t="72592" r="39053"/>
          <a:stretch/>
        </p:blipFill>
        <p:spPr>
          <a:xfrm>
            <a:off x="736947" y="1745233"/>
            <a:ext cx="3143286" cy="1926337"/>
          </a:xfrm>
          <a:custGeom>
            <a:avLst/>
            <a:gdLst>
              <a:gd name="connsiteX0" fmla="*/ 0 w 5372075"/>
              <a:gd name="connsiteY0" fmla="*/ 0 h 2066925"/>
              <a:gd name="connsiteX1" fmla="*/ 5372075 w 5372075"/>
              <a:gd name="connsiteY1" fmla="*/ 0 h 2066925"/>
              <a:gd name="connsiteX2" fmla="*/ 5372075 w 5372075"/>
              <a:gd name="connsiteY2" fmla="*/ 2066925 h 2066925"/>
              <a:gd name="connsiteX3" fmla="*/ 0 w 5372075"/>
              <a:gd name="connsiteY3" fmla="*/ 2066925 h 2066925"/>
              <a:gd name="connsiteX4" fmla="*/ 0 w 5372075"/>
              <a:gd name="connsiteY4" fmla="*/ 0 h 2066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075" h="2066925">
                <a:moveTo>
                  <a:pt x="0" y="0"/>
                </a:moveTo>
                <a:lnTo>
                  <a:pt x="5372075" y="0"/>
                </a:lnTo>
                <a:lnTo>
                  <a:pt x="5372075" y="2066925"/>
                </a:lnTo>
                <a:lnTo>
                  <a:pt x="0" y="2066925"/>
                </a:lnTo>
                <a:lnTo>
                  <a:pt x="0" y="0"/>
                </a:lnTo>
                <a:close/>
              </a:path>
            </a:pathLst>
          </a:custGeom>
        </p:spPr>
      </p:pic>
      <p:pic>
        <p:nvPicPr>
          <p:cNvPr id="23" name="図 22" descr="ダイアグラム が含まれている画像&#10;&#10;自動的に生成された説明">
            <a:extLst>
              <a:ext uri="{FF2B5EF4-FFF2-40B4-BE49-F238E27FC236}">
                <a16:creationId xmlns:a16="http://schemas.microsoft.com/office/drawing/2014/main" id="{EE4B817F-24B6-3B56-BB11-F73D1010DAC8}"/>
              </a:ext>
            </a:extLst>
          </p:cNvPr>
          <p:cNvPicPr>
            <a:picLocks noChangeAspect="1"/>
          </p:cNvPicPr>
          <p:nvPr/>
        </p:nvPicPr>
        <p:blipFill rotWithShape="1">
          <a:blip r:embed="rId3">
            <a:extLst>
              <a:ext uri="{28A0092B-C50C-407E-A947-70E740481C1C}">
                <a14:useLocalDpi xmlns:a14="http://schemas.microsoft.com/office/drawing/2010/main" val="0"/>
              </a:ext>
            </a:extLst>
          </a:blip>
          <a:srcRect l="63253" t="74378" r="45" b="6315"/>
          <a:stretch/>
        </p:blipFill>
        <p:spPr>
          <a:xfrm>
            <a:off x="874231" y="4301998"/>
            <a:ext cx="2868717" cy="1926337"/>
          </a:xfrm>
          <a:custGeom>
            <a:avLst/>
            <a:gdLst>
              <a:gd name="connsiteX0" fmla="*/ 0 w 5372075"/>
              <a:gd name="connsiteY0" fmla="*/ 0 h 2066925"/>
              <a:gd name="connsiteX1" fmla="*/ 5372075 w 5372075"/>
              <a:gd name="connsiteY1" fmla="*/ 0 h 2066925"/>
              <a:gd name="connsiteX2" fmla="*/ 5372075 w 5372075"/>
              <a:gd name="connsiteY2" fmla="*/ 2066925 h 2066925"/>
              <a:gd name="connsiteX3" fmla="*/ 0 w 5372075"/>
              <a:gd name="connsiteY3" fmla="*/ 2066925 h 2066925"/>
              <a:gd name="connsiteX4" fmla="*/ 0 w 5372075"/>
              <a:gd name="connsiteY4" fmla="*/ 0 h 2066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075" h="2066925">
                <a:moveTo>
                  <a:pt x="0" y="0"/>
                </a:moveTo>
                <a:lnTo>
                  <a:pt x="5372075" y="0"/>
                </a:lnTo>
                <a:lnTo>
                  <a:pt x="5372075" y="2066925"/>
                </a:lnTo>
                <a:lnTo>
                  <a:pt x="0" y="2066925"/>
                </a:lnTo>
                <a:lnTo>
                  <a:pt x="0" y="0"/>
                </a:lnTo>
                <a:close/>
              </a:path>
            </a:pathLst>
          </a:custGeom>
        </p:spPr>
      </p:pic>
      <p:pic>
        <p:nvPicPr>
          <p:cNvPr id="27" name="図 26" descr="ダイアグラム&#10;&#10;中程度の精度で自動的に生成された説明">
            <a:extLst>
              <a:ext uri="{FF2B5EF4-FFF2-40B4-BE49-F238E27FC236}">
                <a16:creationId xmlns:a16="http://schemas.microsoft.com/office/drawing/2014/main" id="{6A86FB5E-2111-07D9-828D-EF6BD3D9C711}"/>
              </a:ext>
            </a:extLst>
          </p:cNvPr>
          <p:cNvPicPr>
            <a:picLocks noChangeAspect="1"/>
          </p:cNvPicPr>
          <p:nvPr/>
        </p:nvPicPr>
        <p:blipFill rotWithShape="1">
          <a:blip r:embed="rId4">
            <a:extLst>
              <a:ext uri="{28A0092B-C50C-407E-A947-70E740481C1C}">
                <a14:useLocalDpi xmlns:a14="http://schemas.microsoft.com/office/drawing/2010/main" val="0"/>
              </a:ext>
            </a:extLst>
          </a:blip>
          <a:srcRect l="47514" t="53246" r="4191"/>
          <a:stretch/>
        </p:blipFill>
        <p:spPr>
          <a:xfrm>
            <a:off x="5233810" y="4422978"/>
            <a:ext cx="3664090" cy="2435022"/>
          </a:xfrm>
          <a:prstGeom prst="rect">
            <a:avLst/>
          </a:prstGeom>
        </p:spPr>
      </p:pic>
      <p:sp>
        <p:nvSpPr>
          <p:cNvPr id="29" name="テキスト ボックス 28">
            <a:extLst>
              <a:ext uri="{FF2B5EF4-FFF2-40B4-BE49-F238E27FC236}">
                <a16:creationId xmlns:a16="http://schemas.microsoft.com/office/drawing/2014/main" id="{134EF0BE-1F98-14C6-92C5-03D3F0145DFA}"/>
              </a:ext>
            </a:extLst>
          </p:cNvPr>
          <p:cNvSpPr txBox="1"/>
          <p:nvPr/>
        </p:nvSpPr>
        <p:spPr>
          <a:xfrm>
            <a:off x="0" y="1479611"/>
            <a:ext cx="4631252"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酵素の活性部位近辺の変異を病原性と予測していた</a:t>
            </a:r>
          </a:p>
        </p:txBody>
      </p:sp>
      <p:sp>
        <p:nvSpPr>
          <p:cNvPr id="30" name="テキスト ボックス 29">
            <a:extLst>
              <a:ext uri="{FF2B5EF4-FFF2-40B4-BE49-F238E27FC236}">
                <a16:creationId xmlns:a16="http://schemas.microsoft.com/office/drawing/2014/main" id="{D95E2EC7-596D-4A27-271A-46E0F0571A99}"/>
              </a:ext>
            </a:extLst>
          </p:cNvPr>
          <p:cNvSpPr txBox="1"/>
          <p:nvPr/>
        </p:nvSpPr>
        <p:spPr>
          <a:xfrm>
            <a:off x="0" y="3937192"/>
            <a:ext cx="5405438"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a:solidFill>
                  <a:schemeClr val="tx1">
                    <a:lumMod val="95000"/>
                    <a:lumOff val="5000"/>
                  </a:schemeClr>
                </a:solidFill>
              </a:rPr>
              <a:t>変異の病原性予測は</a:t>
            </a:r>
            <a:r>
              <a:rPr kumimoji="1" lang="en-US" altLang="ja-JP" sz="1400" dirty="0">
                <a:solidFill>
                  <a:schemeClr val="tx1">
                    <a:lumMod val="95000"/>
                    <a:lumOff val="5000"/>
                  </a:schemeClr>
                </a:solidFill>
              </a:rPr>
              <a:t>in vitro</a:t>
            </a:r>
            <a:r>
              <a:rPr kumimoji="1" lang="ja-JP" altLang="en-US" sz="1400" dirty="0">
                <a:solidFill>
                  <a:schemeClr val="tx1">
                    <a:lumMod val="95000"/>
                    <a:lumOff val="5000"/>
                  </a:schemeClr>
                </a:solidFill>
              </a:rPr>
              <a:t>での</a:t>
            </a:r>
            <a:r>
              <a:rPr kumimoji="1" lang="en-US" altLang="ja-JP" sz="1400" dirty="0">
                <a:solidFill>
                  <a:schemeClr val="tx1">
                    <a:lumMod val="95000"/>
                    <a:lumOff val="5000"/>
                  </a:schemeClr>
                </a:solidFill>
              </a:rPr>
              <a:t>GCK</a:t>
            </a:r>
            <a:r>
              <a:rPr kumimoji="1" lang="ja-JP" altLang="en-US" sz="1400" dirty="0">
                <a:solidFill>
                  <a:schemeClr val="tx1">
                    <a:lumMod val="95000"/>
                    <a:lumOff val="5000"/>
                  </a:schemeClr>
                </a:solidFill>
              </a:rPr>
              <a:t>活性低下と相関していた</a:t>
            </a:r>
          </a:p>
        </p:txBody>
      </p:sp>
      <p:sp>
        <p:nvSpPr>
          <p:cNvPr id="31" name="テキスト ボックス 30">
            <a:extLst>
              <a:ext uri="{FF2B5EF4-FFF2-40B4-BE49-F238E27FC236}">
                <a16:creationId xmlns:a16="http://schemas.microsoft.com/office/drawing/2014/main" id="{E533FC26-F21C-C1A0-0F50-7C7007DAEFCD}"/>
              </a:ext>
            </a:extLst>
          </p:cNvPr>
          <p:cNvSpPr txBox="1"/>
          <p:nvPr/>
        </p:nvSpPr>
        <p:spPr>
          <a:xfrm>
            <a:off x="5233810" y="4110657"/>
            <a:ext cx="3545205" cy="276999"/>
          </a:xfrm>
          <a:prstGeom prst="rect">
            <a:avLst/>
          </a:prstGeom>
          <a:noFill/>
        </p:spPr>
        <p:txBody>
          <a:bodyPr wrap="square" rtlCol="0">
            <a:spAutoFit/>
          </a:bodyPr>
          <a:lstStyle/>
          <a:p>
            <a:pPr algn="ctr"/>
            <a:r>
              <a:rPr kumimoji="1" lang="en-US" altLang="ja-JP" sz="1200" dirty="0">
                <a:solidFill>
                  <a:schemeClr val="tx1">
                    <a:lumMod val="95000"/>
                    <a:lumOff val="5000"/>
                  </a:schemeClr>
                </a:solidFill>
              </a:rPr>
              <a:t>(</a:t>
            </a:r>
            <a:r>
              <a:rPr kumimoji="1" lang="ja-JP" altLang="en-US" sz="1200" dirty="0">
                <a:solidFill>
                  <a:schemeClr val="tx1">
                    <a:lumMod val="95000"/>
                    <a:lumOff val="5000"/>
                  </a:schemeClr>
                </a:solidFill>
              </a:rPr>
              <a:t>参考</a:t>
            </a:r>
            <a:r>
              <a:rPr kumimoji="1" lang="en-US" altLang="ja-JP" sz="1200" dirty="0">
                <a:solidFill>
                  <a:schemeClr val="tx1">
                    <a:lumMod val="95000"/>
                    <a:lumOff val="5000"/>
                  </a:schemeClr>
                </a:solidFill>
              </a:rPr>
              <a:t>) </a:t>
            </a:r>
            <a:r>
              <a:rPr kumimoji="1" lang="ja-JP" altLang="en-US" sz="1200">
                <a:solidFill>
                  <a:schemeClr val="tx1">
                    <a:lumMod val="95000"/>
                    <a:lumOff val="5000"/>
                  </a:schemeClr>
                </a:solidFill>
              </a:rPr>
              <a:t>他手法の予測と</a:t>
            </a:r>
            <a:r>
              <a:rPr kumimoji="1" lang="en-US" altLang="ja-JP" sz="1200" dirty="0">
                <a:solidFill>
                  <a:schemeClr val="tx1">
                    <a:lumMod val="95000"/>
                    <a:lumOff val="5000"/>
                  </a:schemeClr>
                </a:solidFill>
              </a:rPr>
              <a:t>GCK</a:t>
            </a:r>
            <a:r>
              <a:rPr kumimoji="1" lang="ja-JP" altLang="en-US" sz="1200">
                <a:solidFill>
                  <a:schemeClr val="tx1">
                    <a:lumMod val="95000"/>
                    <a:lumOff val="5000"/>
                  </a:schemeClr>
                </a:solidFill>
              </a:rPr>
              <a:t>活性の関係</a:t>
            </a:r>
            <a:endParaRPr kumimoji="1" lang="ja-JP" altLang="en-US" sz="1200" dirty="0">
              <a:solidFill>
                <a:schemeClr val="tx1">
                  <a:lumMod val="95000"/>
                  <a:lumOff val="5000"/>
                </a:schemeClr>
              </a:solidFill>
            </a:endParaRPr>
          </a:p>
        </p:txBody>
      </p:sp>
      <p:sp>
        <p:nvSpPr>
          <p:cNvPr id="32" name="テキスト ボックス 31">
            <a:extLst>
              <a:ext uri="{FF2B5EF4-FFF2-40B4-BE49-F238E27FC236}">
                <a16:creationId xmlns:a16="http://schemas.microsoft.com/office/drawing/2014/main" id="{43C6730C-2257-FE35-2E4A-7363F4EB30A5}"/>
              </a:ext>
            </a:extLst>
          </p:cNvPr>
          <p:cNvSpPr txBox="1"/>
          <p:nvPr/>
        </p:nvSpPr>
        <p:spPr>
          <a:xfrm>
            <a:off x="4007296" y="2873653"/>
            <a:ext cx="3865550" cy="738664"/>
          </a:xfrm>
          <a:prstGeom prst="rect">
            <a:avLst/>
          </a:prstGeom>
          <a:noFill/>
        </p:spPr>
        <p:txBody>
          <a:bodyPr wrap="square" rtlCol="0">
            <a:spAutoFit/>
          </a:bodyPr>
          <a:lstStyle/>
          <a:p>
            <a:r>
              <a:rPr kumimoji="1" lang="ja-JP" altLang="en-US" sz="1400">
                <a:solidFill>
                  <a:schemeClr val="tx1">
                    <a:lumMod val="95000"/>
                    <a:lumOff val="5000"/>
                  </a:schemeClr>
                </a:solidFill>
              </a:rPr>
              <a:t>一方</a:t>
            </a:r>
            <a:r>
              <a:rPr kumimoji="1" lang="en-US" altLang="ja-JP" sz="1400" dirty="0">
                <a:solidFill>
                  <a:schemeClr val="tx1">
                    <a:lumMod val="95000"/>
                    <a:lumOff val="5000"/>
                  </a:schemeClr>
                </a:solidFill>
              </a:rPr>
              <a:t>, </a:t>
            </a:r>
            <a:r>
              <a:rPr kumimoji="1" lang="ja-JP" altLang="en-US" sz="1400">
                <a:solidFill>
                  <a:schemeClr val="tx1">
                    <a:lumMod val="95000"/>
                    <a:lumOff val="5000"/>
                  </a:schemeClr>
                </a:solidFill>
              </a:rPr>
              <a:t>アロステリック部位周辺の変異は</a:t>
            </a:r>
            <a:endParaRPr kumimoji="1" lang="en-US" altLang="ja-JP" sz="1400" dirty="0">
              <a:solidFill>
                <a:schemeClr val="tx1">
                  <a:lumMod val="95000"/>
                  <a:lumOff val="5000"/>
                </a:schemeClr>
              </a:solidFill>
            </a:endParaRPr>
          </a:p>
          <a:p>
            <a:r>
              <a:rPr kumimoji="1" lang="ja-JP" altLang="en-US" sz="1400">
                <a:solidFill>
                  <a:schemeClr val="tx1">
                    <a:lumMod val="95000"/>
                    <a:lumOff val="5000"/>
                  </a:schemeClr>
                </a:solidFill>
              </a:rPr>
              <a:t>活性亢進による低血糖症を引き起こすが</a:t>
            </a:r>
            <a:r>
              <a:rPr kumimoji="1" lang="en-US" altLang="ja-JP" sz="1400" dirty="0">
                <a:solidFill>
                  <a:schemeClr val="tx1">
                    <a:lumMod val="95000"/>
                    <a:lumOff val="5000"/>
                  </a:schemeClr>
                </a:solidFill>
              </a:rPr>
              <a:t>, </a:t>
            </a:r>
          </a:p>
          <a:p>
            <a:r>
              <a:rPr kumimoji="1" lang="ja-JP" altLang="en-US" sz="1400">
                <a:solidFill>
                  <a:schemeClr val="tx1">
                    <a:lumMod val="95000"/>
                    <a:lumOff val="5000"/>
                  </a:schemeClr>
                </a:solidFill>
              </a:rPr>
              <a:t>その病原性は予測できなかった。</a:t>
            </a:r>
            <a:endParaRPr kumimoji="1" lang="ja-JP" altLang="en-US" sz="1400" dirty="0">
              <a:solidFill>
                <a:schemeClr val="tx1">
                  <a:lumMod val="95000"/>
                  <a:lumOff val="5000"/>
                </a:schemeClr>
              </a:solidFill>
            </a:endParaRPr>
          </a:p>
        </p:txBody>
      </p:sp>
      <p:sp>
        <p:nvSpPr>
          <p:cNvPr id="2" name="テキスト ボックス 1">
            <a:extLst>
              <a:ext uri="{FF2B5EF4-FFF2-40B4-BE49-F238E27FC236}">
                <a16:creationId xmlns:a16="http://schemas.microsoft.com/office/drawing/2014/main" id="{11CA9783-1B6B-F235-7D22-72CDB1EC0FCA}"/>
              </a:ext>
            </a:extLst>
          </p:cNvPr>
          <p:cNvSpPr txBox="1"/>
          <p:nvPr/>
        </p:nvSpPr>
        <p:spPr>
          <a:xfrm>
            <a:off x="4007296" y="1935796"/>
            <a:ext cx="1953622" cy="307777"/>
          </a:xfrm>
          <a:prstGeom prst="rect">
            <a:avLst/>
          </a:prstGeom>
          <a:noFill/>
        </p:spPr>
        <p:txBody>
          <a:bodyPr wrap="square" rtlCol="0">
            <a:spAutoFit/>
          </a:bodyPr>
          <a:lstStyle/>
          <a:p>
            <a:r>
              <a:rPr kumimoji="1" lang="ja-JP" altLang="en-US" sz="1400" dirty="0">
                <a:solidFill>
                  <a:schemeClr val="tx1">
                    <a:lumMod val="95000"/>
                    <a:lumOff val="5000"/>
                  </a:schemeClr>
                </a:solidFill>
              </a:rPr>
              <a:t>活性部位周辺の予測</a:t>
            </a:r>
          </a:p>
        </p:txBody>
      </p:sp>
      <p:sp>
        <p:nvSpPr>
          <p:cNvPr id="3" name="正方形/長方形 2">
            <a:extLst>
              <a:ext uri="{FF2B5EF4-FFF2-40B4-BE49-F238E27FC236}">
                <a16:creationId xmlns:a16="http://schemas.microsoft.com/office/drawing/2014/main" id="{18390913-FAB6-392E-A092-10CD305A410E}"/>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3 MAVE</a:t>
            </a:r>
            <a:r>
              <a:rPr kumimoji="1" lang="ja-JP" altLang="en-US" sz="2200" b="1" dirty="0"/>
              <a:t>との比較による生命科学的知見との照合</a:t>
            </a:r>
          </a:p>
        </p:txBody>
      </p:sp>
    </p:spTree>
    <p:extLst>
      <p:ext uri="{BB962C8B-B14F-4D97-AF65-F5344CB8AC3E}">
        <p14:creationId xmlns:p14="http://schemas.microsoft.com/office/powerpoint/2010/main" val="3896390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論文構成</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0" name="テキスト ボックス 9">
            <a:extLst>
              <a:ext uri="{FF2B5EF4-FFF2-40B4-BE49-F238E27FC236}">
                <a16:creationId xmlns:a16="http://schemas.microsoft.com/office/drawing/2014/main" id="{FBF6BD6E-1C3E-E892-2C1F-92FECB9E9500}"/>
              </a:ext>
            </a:extLst>
          </p:cNvPr>
          <p:cNvSpPr txBox="1"/>
          <p:nvPr/>
        </p:nvSpPr>
        <p:spPr>
          <a:xfrm>
            <a:off x="1190624" y="2076876"/>
            <a:ext cx="4905375" cy="369332"/>
          </a:xfrm>
          <a:prstGeom prst="rect">
            <a:avLst/>
          </a:prstGeom>
          <a:noFill/>
        </p:spPr>
        <p:txBody>
          <a:bodyPr wrap="square" rtlCol="0">
            <a:spAutoFit/>
          </a:bodyPr>
          <a:lstStyle/>
          <a:p>
            <a:r>
              <a:rPr kumimoji="1" lang="ja-JP" altLang="en-US" dirty="0">
                <a:solidFill>
                  <a:schemeClr val="bg2"/>
                </a:solidFill>
              </a:rPr>
              <a:t>予測と既存の研究結果の比較</a:t>
            </a:r>
          </a:p>
        </p:txBody>
      </p:sp>
      <p:sp>
        <p:nvSpPr>
          <p:cNvPr id="11" name="テキスト ボックス 10">
            <a:extLst>
              <a:ext uri="{FF2B5EF4-FFF2-40B4-BE49-F238E27FC236}">
                <a16:creationId xmlns:a16="http://schemas.microsoft.com/office/drawing/2014/main" id="{B0A9557E-5232-B330-CB7A-18FE904515A9}"/>
              </a:ext>
            </a:extLst>
          </p:cNvPr>
          <p:cNvSpPr txBox="1"/>
          <p:nvPr/>
        </p:nvSpPr>
        <p:spPr>
          <a:xfrm>
            <a:off x="1184909" y="3057465"/>
            <a:ext cx="6315544" cy="369332"/>
          </a:xfrm>
          <a:prstGeom prst="rect">
            <a:avLst/>
          </a:prstGeom>
          <a:noFill/>
        </p:spPr>
        <p:txBody>
          <a:bodyPr wrap="square" rtlCol="0">
            <a:spAutoFit/>
          </a:bodyPr>
          <a:lstStyle/>
          <a:p>
            <a:r>
              <a:rPr kumimoji="1" lang="en-US" altLang="ja-JP" dirty="0">
                <a:solidFill>
                  <a:schemeClr val="bg2"/>
                </a:solidFill>
              </a:rPr>
              <a:t>MAVE</a:t>
            </a:r>
            <a:r>
              <a:rPr kumimoji="1" lang="ja-JP" altLang="en-US" dirty="0">
                <a:solidFill>
                  <a:schemeClr val="bg2"/>
                </a:solidFill>
              </a:rPr>
              <a:t>との比較による生命科学的知見との照合</a:t>
            </a:r>
          </a:p>
        </p:txBody>
      </p:sp>
      <p:sp>
        <p:nvSpPr>
          <p:cNvPr id="12" name="テキスト ボックス 11">
            <a:extLst>
              <a:ext uri="{FF2B5EF4-FFF2-40B4-BE49-F238E27FC236}">
                <a16:creationId xmlns:a16="http://schemas.microsoft.com/office/drawing/2014/main" id="{F2C400C2-1296-8A6C-6111-61BD9BB00252}"/>
              </a:ext>
            </a:extLst>
          </p:cNvPr>
          <p:cNvSpPr txBox="1"/>
          <p:nvPr/>
        </p:nvSpPr>
        <p:spPr>
          <a:xfrm>
            <a:off x="1184910" y="4038054"/>
            <a:ext cx="6315544" cy="369332"/>
          </a:xfrm>
          <a:prstGeom prst="rect">
            <a:avLst/>
          </a:prstGeom>
          <a:noFill/>
        </p:spPr>
        <p:txBody>
          <a:bodyPr wrap="square" rtlCol="0">
            <a:spAutoFit/>
          </a:bodyPr>
          <a:lstStyle/>
          <a:p>
            <a:r>
              <a:rPr kumimoji="1" lang="ja-JP" altLang="en-US" dirty="0">
                <a:solidFill>
                  <a:schemeClr val="tx1">
                    <a:lumMod val="95000"/>
                    <a:lumOff val="5000"/>
                  </a:schemeClr>
                </a:solidFill>
              </a:rPr>
              <a:t>病原性予測結果によるタンパク質の重要性評価</a:t>
            </a:r>
          </a:p>
        </p:txBody>
      </p:sp>
      <p:sp>
        <p:nvSpPr>
          <p:cNvPr id="13" name="テキスト ボックス 12">
            <a:extLst>
              <a:ext uri="{FF2B5EF4-FFF2-40B4-BE49-F238E27FC236}">
                <a16:creationId xmlns:a16="http://schemas.microsoft.com/office/drawing/2014/main" id="{CDC1809E-5CB9-05E8-C61B-95BD970D38F4}"/>
              </a:ext>
            </a:extLst>
          </p:cNvPr>
          <p:cNvSpPr txBox="1"/>
          <p:nvPr/>
        </p:nvSpPr>
        <p:spPr>
          <a:xfrm>
            <a:off x="1184909" y="5018643"/>
            <a:ext cx="6315544" cy="369332"/>
          </a:xfrm>
          <a:prstGeom prst="rect">
            <a:avLst/>
          </a:prstGeom>
          <a:noFill/>
        </p:spPr>
        <p:txBody>
          <a:bodyPr wrap="square" rtlCol="0">
            <a:spAutoFit/>
          </a:bodyPr>
          <a:lstStyle/>
          <a:p>
            <a:r>
              <a:rPr kumimoji="1" lang="ja-JP" altLang="en-US" dirty="0">
                <a:solidFill>
                  <a:schemeClr val="bg2"/>
                </a:solidFill>
              </a:rPr>
              <a:t>全タンパク質のアミノ酸に対する予測</a:t>
            </a:r>
          </a:p>
        </p:txBody>
      </p:sp>
      <p:sp>
        <p:nvSpPr>
          <p:cNvPr id="2" name="テキスト ボックス 1">
            <a:extLst>
              <a:ext uri="{FF2B5EF4-FFF2-40B4-BE49-F238E27FC236}">
                <a16:creationId xmlns:a16="http://schemas.microsoft.com/office/drawing/2014/main" id="{1248AA3E-8A72-2A2F-2CD2-160C73887F7E}"/>
              </a:ext>
            </a:extLst>
          </p:cNvPr>
          <p:cNvSpPr txBox="1"/>
          <p:nvPr/>
        </p:nvSpPr>
        <p:spPr>
          <a:xfrm>
            <a:off x="1184909" y="1172687"/>
            <a:ext cx="4905375" cy="369332"/>
          </a:xfrm>
          <a:prstGeom prst="rect">
            <a:avLst/>
          </a:prstGeom>
          <a:noFill/>
        </p:spPr>
        <p:txBody>
          <a:bodyPr wrap="square" rtlCol="0">
            <a:spAutoFit/>
          </a:bodyPr>
          <a:lstStyle/>
          <a:p>
            <a:r>
              <a:rPr kumimoji="1" lang="ja-JP" altLang="en-US" dirty="0">
                <a:solidFill>
                  <a:schemeClr val="bg2"/>
                </a:solidFill>
              </a:rPr>
              <a:t>提案するモデルと学習手法</a:t>
            </a:r>
          </a:p>
        </p:txBody>
      </p:sp>
      <p:sp>
        <p:nvSpPr>
          <p:cNvPr id="3" name="正方形/長方形 2">
            <a:extLst>
              <a:ext uri="{FF2B5EF4-FFF2-40B4-BE49-F238E27FC236}">
                <a16:creationId xmlns:a16="http://schemas.microsoft.com/office/drawing/2014/main" id="{3F564725-9EF9-97F1-946C-7DA7878DFECC}"/>
              </a:ext>
            </a:extLst>
          </p:cNvPr>
          <p:cNvSpPr/>
          <p:nvPr/>
        </p:nvSpPr>
        <p:spPr>
          <a:xfrm>
            <a:off x="342900" y="1191167"/>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1</a:t>
            </a:r>
          </a:p>
        </p:txBody>
      </p:sp>
      <p:sp>
        <p:nvSpPr>
          <p:cNvPr id="5" name="正方形/長方形 4">
            <a:extLst>
              <a:ext uri="{FF2B5EF4-FFF2-40B4-BE49-F238E27FC236}">
                <a16:creationId xmlns:a16="http://schemas.microsoft.com/office/drawing/2014/main" id="{80714538-0D39-71BA-0F55-6E5387BE8D5A}"/>
              </a:ext>
            </a:extLst>
          </p:cNvPr>
          <p:cNvSpPr/>
          <p:nvPr/>
        </p:nvSpPr>
        <p:spPr>
          <a:xfrm>
            <a:off x="342899" y="2095356"/>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2</a:t>
            </a:r>
          </a:p>
        </p:txBody>
      </p:sp>
      <p:sp>
        <p:nvSpPr>
          <p:cNvPr id="6" name="正方形/長方形 5">
            <a:extLst>
              <a:ext uri="{FF2B5EF4-FFF2-40B4-BE49-F238E27FC236}">
                <a16:creationId xmlns:a16="http://schemas.microsoft.com/office/drawing/2014/main" id="{5DC4975E-7392-911C-6971-E79ABDE8B756}"/>
              </a:ext>
            </a:extLst>
          </p:cNvPr>
          <p:cNvSpPr/>
          <p:nvPr/>
        </p:nvSpPr>
        <p:spPr>
          <a:xfrm>
            <a:off x="342899" y="3075945"/>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3</a:t>
            </a:r>
          </a:p>
        </p:txBody>
      </p:sp>
      <p:sp>
        <p:nvSpPr>
          <p:cNvPr id="7" name="正方形/長方形 6">
            <a:extLst>
              <a:ext uri="{FF2B5EF4-FFF2-40B4-BE49-F238E27FC236}">
                <a16:creationId xmlns:a16="http://schemas.microsoft.com/office/drawing/2014/main" id="{95F7CCC1-DB30-0F1D-0749-FACCBB8A5C00}"/>
              </a:ext>
            </a:extLst>
          </p:cNvPr>
          <p:cNvSpPr/>
          <p:nvPr/>
        </p:nvSpPr>
        <p:spPr>
          <a:xfrm>
            <a:off x="342899" y="4062165"/>
            <a:ext cx="72770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4</a:t>
            </a:r>
          </a:p>
        </p:txBody>
      </p:sp>
      <p:sp>
        <p:nvSpPr>
          <p:cNvPr id="8" name="正方形/長方形 7">
            <a:extLst>
              <a:ext uri="{FF2B5EF4-FFF2-40B4-BE49-F238E27FC236}">
                <a16:creationId xmlns:a16="http://schemas.microsoft.com/office/drawing/2014/main" id="{F7830EE1-637C-AB3A-D3A0-4E17A97D8C6C}"/>
              </a:ext>
            </a:extLst>
          </p:cNvPr>
          <p:cNvSpPr/>
          <p:nvPr/>
        </p:nvSpPr>
        <p:spPr>
          <a:xfrm>
            <a:off x="342899" y="5037123"/>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5</a:t>
            </a:r>
          </a:p>
        </p:txBody>
      </p:sp>
    </p:spTree>
    <p:extLst>
      <p:ext uri="{BB962C8B-B14F-4D97-AF65-F5344CB8AC3E}">
        <p14:creationId xmlns:p14="http://schemas.microsoft.com/office/powerpoint/2010/main" val="29395224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4 </a:t>
            </a:r>
            <a:r>
              <a:rPr kumimoji="1" lang="ja-JP" altLang="en-US" sz="2200" b="1" dirty="0"/>
              <a:t>病原性予測結果によるタンパク質の重要性評価</a:t>
            </a:r>
          </a:p>
        </p:txBody>
      </p:sp>
      <p:sp>
        <p:nvSpPr>
          <p:cNvPr id="3" name="正方形/長方形 2">
            <a:extLst>
              <a:ext uri="{FF2B5EF4-FFF2-40B4-BE49-F238E27FC236}">
                <a16:creationId xmlns:a16="http://schemas.microsoft.com/office/drawing/2014/main" id="{D56D9D88-2CED-7DDD-F624-B484ACE5F62D}"/>
              </a:ext>
            </a:extLst>
          </p:cNvPr>
          <p:cNvSpPr/>
          <p:nvPr/>
        </p:nvSpPr>
        <p:spPr>
          <a:xfrm>
            <a:off x="80963" y="1281074"/>
            <a:ext cx="8991600" cy="1947902"/>
          </a:xfrm>
          <a:prstGeom prst="rect">
            <a:avLst/>
          </a:prstGeom>
          <a:solidFill>
            <a:srgbClr val="D8E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en-US" altLang="ja-JP" sz="800" dirty="0">
              <a:solidFill>
                <a:schemeClr val="tx1">
                  <a:lumMod val="95000"/>
                  <a:lumOff val="5000"/>
                </a:schemeClr>
              </a:solidFill>
            </a:endParaRPr>
          </a:p>
        </p:txBody>
      </p:sp>
      <p:sp>
        <p:nvSpPr>
          <p:cNvPr id="5" name="正方形/長方形 4">
            <a:extLst>
              <a:ext uri="{FF2B5EF4-FFF2-40B4-BE49-F238E27FC236}">
                <a16:creationId xmlns:a16="http://schemas.microsoft.com/office/drawing/2014/main" id="{87774C46-129B-10E7-487B-E079961CF4A2}"/>
              </a:ext>
            </a:extLst>
          </p:cNvPr>
          <p:cNvSpPr/>
          <p:nvPr/>
        </p:nvSpPr>
        <p:spPr>
          <a:xfrm>
            <a:off x="195931" y="1093023"/>
            <a:ext cx="605335"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方法</a:t>
            </a:r>
            <a:endParaRPr kumimoji="1" lang="en-US" altLang="ja-JP" sz="1600" dirty="0"/>
          </a:p>
        </p:txBody>
      </p:sp>
      <p:sp>
        <p:nvSpPr>
          <p:cNvPr id="7" name="テキスト ボックス 6">
            <a:extLst>
              <a:ext uri="{FF2B5EF4-FFF2-40B4-BE49-F238E27FC236}">
                <a16:creationId xmlns:a16="http://schemas.microsoft.com/office/drawing/2014/main" id="{071F06B5-4232-8898-E37E-2EA945FFA3C5}"/>
              </a:ext>
            </a:extLst>
          </p:cNvPr>
          <p:cNvSpPr txBox="1"/>
          <p:nvPr/>
        </p:nvSpPr>
        <p:spPr>
          <a:xfrm>
            <a:off x="1514474" y="517813"/>
            <a:ext cx="6400801" cy="584775"/>
          </a:xfrm>
          <a:prstGeom prst="rect">
            <a:avLst/>
          </a:prstGeom>
          <a:noFill/>
        </p:spPr>
        <p:txBody>
          <a:bodyPr wrap="square">
            <a:spAutoFit/>
          </a:bodyPr>
          <a:lstStyle/>
          <a:p>
            <a:r>
              <a:rPr kumimoji="1" lang="ja-JP" altLang="en-US" sz="1600" dirty="0">
                <a:solidFill>
                  <a:schemeClr val="tx1">
                    <a:lumMod val="95000"/>
                    <a:lumOff val="5000"/>
                  </a:schemeClr>
                </a:solidFill>
              </a:rPr>
              <a:t>タンパク質中の全アミノ酸変異の平均的な病原性予測値から</a:t>
            </a:r>
            <a:r>
              <a:rPr kumimoji="1" lang="en-US" altLang="ja-JP" sz="1600" dirty="0">
                <a:solidFill>
                  <a:schemeClr val="tx1">
                    <a:lumMod val="95000"/>
                    <a:lumOff val="5000"/>
                  </a:schemeClr>
                </a:solidFill>
              </a:rPr>
              <a:t>,</a:t>
            </a:r>
          </a:p>
          <a:p>
            <a:r>
              <a:rPr kumimoji="1" lang="ja-JP" altLang="en-US" sz="1600" dirty="0">
                <a:solidFill>
                  <a:schemeClr val="tx1">
                    <a:lumMod val="95000"/>
                    <a:lumOff val="5000"/>
                  </a:schemeClr>
                </a:solidFill>
              </a:rPr>
              <a:t>そのタンパク質の生体における重要性を予測できるのではないか</a:t>
            </a:r>
            <a:r>
              <a:rPr kumimoji="1" lang="en-US" altLang="ja-JP" sz="1600" dirty="0">
                <a:solidFill>
                  <a:schemeClr val="tx1">
                    <a:lumMod val="95000"/>
                    <a:lumOff val="5000"/>
                  </a:schemeClr>
                </a:solidFill>
              </a:rPr>
              <a:t>?</a:t>
            </a:r>
          </a:p>
        </p:txBody>
      </p:sp>
      <p:sp>
        <p:nvSpPr>
          <p:cNvPr id="8" name="正方形/長方形 7">
            <a:extLst>
              <a:ext uri="{FF2B5EF4-FFF2-40B4-BE49-F238E27FC236}">
                <a16:creationId xmlns:a16="http://schemas.microsoft.com/office/drawing/2014/main" id="{05188EB7-76E7-65CB-AA76-213D99AA82F3}"/>
              </a:ext>
            </a:extLst>
          </p:cNvPr>
          <p:cNvSpPr/>
          <p:nvPr/>
        </p:nvSpPr>
        <p:spPr>
          <a:xfrm>
            <a:off x="71438" y="647675"/>
            <a:ext cx="1411879" cy="30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著者らの着想</a:t>
            </a:r>
            <a:endParaRPr kumimoji="1" lang="en-US" altLang="ja-JP" sz="1600" dirty="0"/>
          </a:p>
        </p:txBody>
      </p:sp>
      <p:sp>
        <p:nvSpPr>
          <p:cNvPr id="11" name="テキスト ボックス 10">
            <a:extLst>
              <a:ext uri="{FF2B5EF4-FFF2-40B4-BE49-F238E27FC236}">
                <a16:creationId xmlns:a16="http://schemas.microsoft.com/office/drawing/2014/main" id="{49010A47-33E4-1D69-80E2-D77A7DA1FC29}"/>
              </a:ext>
            </a:extLst>
          </p:cNvPr>
          <p:cNvSpPr txBox="1"/>
          <p:nvPr/>
        </p:nvSpPr>
        <p:spPr>
          <a:xfrm>
            <a:off x="66674" y="1401410"/>
            <a:ext cx="8991599" cy="2031325"/>
          </a:xfrm>
          <a:prstGeom prst="rect">
            <a:avLst/>
          </a:prstGeom>
          <a:noFill/>
        </p:spPr>
        <p:txBody>
          <a:bodyPr wrap="square">
            <a:spAutoFit/>
          </a:bodyPr>
          <a:lstStyle/>
          <a:p>
            <a:r>
              <a:rPr kumimoji="1" lang="ja-JP" altLang="en-US" sz="1400" dirty="0">
                <a:solidFill>
                  <a:schemeClr val="tx1">
                    <a:lumMod val="95000"/>
                    <a:lumOff val="5000"/>
                  </a:schemeClr>
                </a:solidFill>
              </a:rPr>
              <a:t>① 各タンパク質の全アミノ酸の変異の病原性予測値の平均を</a:t>
            </a:r>
            <a:r>
              <a:rPr kumimoji="1" lang="en-US" altLang="ja-JP" sz="1400" dirty="0">
                <a:solidFill>
                  <a:schemeClr val="tx1">
                    <a:lumMod val="95000"/>
                    <a:lumOff val="5000"/>
                  </a:schemeClr>
                </a:solidFill>
              </a:rPr>
              <a:t>, </a:t>
            </a:r>
          </a:p>
          <a:p>
            <a:r>
              <a:rPr kumimoji="1" lang="ja-JP" altLang="en-US" sz="1400" dirty="0">
                <a:solidFill>
                  <a:schemeClr val="tx1">
                    <a:lumMod val="95000"/>
                    <a:lumOff val="5000"/>
                  </a:schemeClr>
                </a:solidFill>
              </a:rPr>
              <a:t>　 そのタンパク質の生体における重要性とする</a:t>
            </a:r>
            <a:endParaRPr kumimoji="1" lang="en-US" altLang="ja-JP" sz="1400" dirty="0">
              <a:solidFill>
                <a:schemeClr val="tx1">
                  <a:lumMod val="95000"/>
                  <a:lumOff val="5000"/>
                </a:schemeClr>
              </a:solidFill>
            </a:endParaRPr>
          </a:p>
          <a:p>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② 遺伝子データベース</a:t>
            </a:r>
            <a:r>
              <a:rPr kumimoji="1" lang="en-US" altLang="ja-JP" sz="1400" dirty="0" err="1">
                <a:solidFill>
                  <a:schemeClr val="tx1">
                    <a:lumMod val="95000"/>
                    <a:lumOff val="5000"/>
                  </a:schemeClr>
                </a:solidFill>
              </a:rPr>
              <a:t>DepMap</a:t>
            </a:r>
            <a:r>
              <a:rPr kumimoji="1" lang="ja-JP" altLang="en-US" sz="1400" dirty="0">
                <a:solidFill>
                  <a:schemeClr val="tx1">
                    <a:lumMod val="95000"/>
                    <a:lumOff val="5000"/>
                  </a:schemeClr>
                </a:solidFill>
              </a:rPr>
              <a:t>の重要性について</a:t>
            </a:r>
            <a:r>
              <a:rPr kumimoji="1" lang="ja-JP" altLang="en-US" sz="1400">
                <a:solidFill>
                  <a:schemeClr val="tx1">
                    <a:lumMod val="95000"/>
                    <a:lumOff val="5000"/>
                  </a:schemeClr>
                </a:solidFill>
              </a:rPr>
              <a:t>のラベルの予測性能を調べる。</a:t>
            </a:r>
            <a:endParaRPr kumimoji="1" lang="en-US" altLang="ja-JP" sz="1400" dirty="0">
              <a:solidFill>
                <a:schemeClr val="tx1">
                  <a:lumMod val="95000"/>
                  <a:lumOff val="5000"/>
                </a:schemeClr>
              </a:solidFill>
            </a:endParaRPr>
          </a:p>
          <a:p>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・比較対象手法</a:t>
            </a:r>
            <a:r>
              <a:rPr kumimoji="1" lang="en-US" altLang="ja-JP" sz="1400" dirty="0">
                <a:solidFill>
                  <a:schemeClr val="tx1">
                    <a:lumMod val="95000"/>
                    <a:lumOff val="5000"/>
                  </a:schemeClr>
                </a:solidFill>
              </a:rPr>
              <a:t>: LOEUF</a:t>
            </a:r>
          </a:p>
          <a:p>
            <a:r>
              <a:rPr kumimoji="1" lang="ja-JP" altLang="en-US" sz="1400" dirty="0">
                <a:solidFill>
                  <a:schemeClr val="tx1">
                    <a:lumMod val="95000"/>
                    <a:lumOff val="5000"/>
                  </a:schemeClr>
                </a:solidFill>
              </a:rPr>
              <a:t>ゲノムデータベースの平均的な変異出現頻度から重要性を予測する手法。</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短い遺伝子については検出力が弱い。</a:t>
            </a:r>
            <a:endParaRPr kumimoji="1" lang="en-US" altLang="ja-JP" sz="1400" dirty="0">
              <a:solidFill>
                <a:schemeClr val="tx1">
                  <a:lumMod val="95000"/>
                  <a:lumOff val="5000"/>
                </a:schemeClr>
              </a:solidFill>
            </a:endParaRPr>
          </a:p>
          <a:p>
            <a:endParaRPr kumimoji="1" lang="en-US" altLang="ja-JP" sz="1400" dirty="0">
              <a:solidFill>
                <a:schemeClr val="tx1">
                  <a:lumMod val="95000"/>
                  <a:lumOff val="5000"/>
                </a:schemeClr>
              </a:solidFill>
            </a:endParaRPr>
          </a:p>
        </p:txBody>
      </p:sp>
      <p:sp>
        <p:nvSpPr>
          <p:cNvPr id="12" name="テキスト ボックス 11">
            <a:extLst>
              <a:ext uri="{FF2B5EF4-FFF2-40B4-BE49-F238E27FC236}">
                <a16:creationId xmlns:a16="http://schemas.microsoft.com/office/drawing/2014/main" id="{A9F724A7-40BE-BDC5-4B68-A460E4361179}"/>
              </a:ext>
            </a:extLst>
          </p:cNvPr>
          <p:cNvSpPr txBox="1"/>
          <p:nvPr/>
        </p:nvSpPr>
        <p:spPr>
          <a:xfrm>
            <a:off x="116963" y="3433825"/>
            <a:ext cx="5879103" cy="646331"/>
          </a:xfrm>
          <a:prstGeom prst="rect">
            <a:avLst/>
          </a:prstGeom>
          <a:noFill/>
        </p:spPr>
        <p:txBody>
          <a:bodyPr wrap="square" rtlCol="0">
            <a:spAutoFit/>
          </a:bodyPr>
          <a:lstStyle/>
          <a:p>
            <a:r>
              <a:rPr kumimoji="1" lang="en-US" altLang="ja-JP" dirty="0">
                <a:solidFill>
                  <a:schemeClr val="tx1">
                    <a:lumMod val="95000"/>
                    <a:lumOff val="5000"/>
                  </a:schemeClr>
                </a:solidFill>
              </a:rPr>
              <a:t>LOEUF</a:t>
            </a:r>
            <a:r>
              <a:rPr kumimoji="1" lang="ja-JP" altLang="en-US" dirty="0">
                <a:solidFill>
                  <a:schemeClr val="tx1">
                    <a:lumMod val="95000"/>
                    <a:lumOff val="5000"/>
                  </a:schemeClr>
                </a:solidFill>
              </a:rPr>
              <a:t>が有意差を</a:t>
            </a:r>
            <a:r>
              <a:rPr kumimoji="1" lang="ja-JP" altLang="en-US">
                <a:solidFill>
                  <a:schemeClr val="tx1">
                    <a:lumMod val="95000"/>
                    <a:lumOff val="5000"/>
                  </a:schemeClr>
                </a:solidFill>
              </a:rPr>
              <a:t>確保できない短い遺伝子</a:t>
            </a:r>
            <a:r>
              <a:rPr kumimoji="1" lang="ja-JP" altLang="en-US" dirty="0">
                <a:solidFill>
                  <a:schemeClr val="tx1">
                    <a:lumMod val="95000"/>
                    <a:lumOff val="5000"/>
                  </a:schemeClr>
                </a:solidFill>
              </a:rPr>
              <a:t>については</a:t>
            </a:r>
            <a:endParaRPr kumimoji="1" lang="en-US" altLang="ja-JP" dirty="0">
              <a:solidFill>
                <a:schemeClr val="tx1">
                  <a:lumMod val="95000"/>
                  <a:lumOff val="5000"/>
                </a:schemeClr>
              </a:solidFill>
            </a:endParaRPr>
          </a:p>
          <a:p>
            <a:r>
              <a:rPr kumimoji="1" lang="en-US" altLang="ja-JP" dirty="0">
                <a:solidFill>
                  <a:schemeClr val="tx1">
                    <a:lumMod val="95000"/>
                    <a:lumOff val="5000"/>
                  </a:schemeClr>
                </a:solidFill>
              </a:rPr>
              <a:t>LOEUF</a:t>
            </a:r>
            <a:r>
              <a:rPr kumimoji="1" lang="ja-JP" altLang="en-US" dirty="0">
                <a:solidFill>
                  <a:schemeClr val="tx1">
                    <a:lumMod val="95000"/>
                    <a:lumOff val="5000"/>
                  </a:schemeClr>
                </a:solidFill>
              </a:rPr>
              <a:t>を上回る重要性予測性能を示した</a:t>
            </a:r>
            <a:endParaRPr kumimoji="1" lang="en-US" altLang="ja-JP" dirty="0">
              <a:solidFill>
                <a:schemeClr val="tx1">
                  <a:lumMod val="95000"/>
                  <a:lumOff val="5000"/>
                </a:schemeClr>
              </a:solidFill>
            </a:endParaRPr>
          </a:p>
        </p:txBody>
      </p:sp>
      <p:sp>
        <p:nvSpPr>
          <p:cNvPr id="14" name="正方形/長方形 13">
            <a:extLst>
              <a:ext uri="{FF2B5EF4-FFF2-40B4-BE49-F238E27FC236}">
                <a16:creationId xmlns:a16="http://schemas.microsoft.com/office/drawing/2014/main" id="{F2025F1D-4CC9-BD4F-3529-F7D751B1E1EA}"/>
              </a:ext>
            </a:extLst>
          </p:cNvPr>
          <p:cNvSpPr/>
          <p:nvPr/>
        </p:nvSpPr>
        <p:spPr>
          <a:xfrm>
            <a:off x="80963" y="3455728"/>
            <a:ext cx="71439"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16" name="図 15" descr="グラフィカル ユーザー インターフェイス&#10;&#10;自動的に生成された説明">
            <a:extLst>
              <a:ext uri="{FF2B5EF4-FFF2-40B4-BE49-F238E27FC236}">
                <a16:creationId xmlns:a16="http://schemas.microsoft.com/office/drawing/2014/main" id="{2D14B9B1-DFF9-D0A9-9860-7FAB8B2A631C}"/>
              </a:ext>
            </a:extLst>
          </p:cNvPr>
          <p:cNvPicPr>
            <a:picLocks noChangeAspect="1"/>
          </p:cNvPicPr>
          <p:nvPr/>
        </p:nvPicPr>
        <p:blipFill rotWithShape="1">
          <a:blip r:embed="rId3">
            <a:extLst>
              <a:ext uri="{28A0092B-C50C-407E-A947-70E740481C1C}">
                <a14:useLocalDpi xmlns:a14="http://schemas.microsoft.com/office/drawing/2010/main" val="0"/>
              </a:ext>
            </a:extLst>
          </a:blip>
          <a:srcRect l="3350" t="33548" r="46738" b="44644"/>
          <a:stretch/>
        </p:blipFill>
        <p:spPr>
          <a:xfrm>
            <a:off x="184247" y="4201898"/>
            <a:ext cx="4035827" cy="1609631"/>
          </a:xfrm>
          <a:prstGeom prst="rect">
            <a:avLst/>
          </a:prstGeom>
        </p:spPr>
      </p:pic>
      <p:sp>
        <p:nvSpPr>
          <p:cNvPr id="17" name="吹き出し: 四角形 16">
            <a:extLst>
              <a:ext uri="{FF2B5EF4-FFF2-40B4-BE49-F238E27FC236}">
                <a16:creationId xmlns:a16="http://schemas.microsoft.com/office/drawing/2014/main" id="{40F9065F-3074-A956-DF39-3FEF31BA1697}"/>
              </a:ext>
            </a:extLst>
          </p:cNvPr>
          <p:cNvSpPr/>
          <p:nvPr/>
        </p:nvSpPr>
        <p:spPr>
          <a:xfrm>
            <a:off x="5002030" y="3902249"/>
            <a:ext cx="3905250" cy="2310703"/>
          </a:xfrm>
          <a:prstGeom prst="wedgeRectCallout">
            <a:avLst>
              <a:gd name="adj1" fmla="val -27650"/>
              <a:gd name="adj2" fmla="val -84404"/>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116DE936-17B2-7A5F-B025-E4F40AD9EA0C}"/>
              </a:ext>
            </a:extLst>
          </p:cNvPr>
          <p:cNvSpPr txBox="1"/>
          <p:nvPr/>
        </p:nvSpPr>
        <p:spPr>
          <a:xfrm>
            <a:off x="5011555" y="3902249"/>
            <a:ext cx="3968653" cy="307777"/>
          </a:xfrm>
          <a:prstGeom prst="rect">
            <a:avLst/>
          </a:prstGeom>
          <a:noFill/>
        </p:spPr>
        <p:txBody>
          <a:bodyPr wrap="square">
            <a:spAutoFit/>
          </a:bodyPr>
          <a:lstStyle/>
          <a:p>
            <a:r>
              <a:rPr kumimoji="1" lang="ja-JP" altLang="en-US" sz="1400" dirty="0">
                <a:solidFill>
                  <a:schemeClr val="tx1">
                    <a:lumMod val="95000"/>
                    <a:lumOff val="5000"/>
                  </a:schemeClr>
                </a:solidFill>
              </a:rPr>
              <a:t>約</a:t>
            </a:r>
            <a:r>
              <a:rPr kumimoji="1" lang="en-US" altLang="ja-JP" sz="1400" dirty="0">
                <a:solidFill>
                  <a:schemeClr val="tx1">
                    <a:lumMod val="95000"/>
                    <a:lumOff val="5000"/>
                  </a:schemeClr>
                </a:solidFill>
              </a:rPr>
              <a:t>22%</a:t>
            </a:r>
            <a:r>
              <a:rPr kumimoji="1" lang="ja-JP" altLang="en-US" sz="1400" dirty="0">
                <a:solidFill>
                  <a:schemeClr val="tx1">
                    <a:lumMod val="95000"/>
                    <a:lumOff val="5000"/>
                  </a:schemeClr>
                </a:solidFill>
              </a:rPr>
              <a:t>の遺伝子は統計的有意差が確保できない</a:t>
            </a:r>
            <a:endParaRPr kumimoji="1" lang="en-US" altLang="ja-JP" sz="1400" dirty="0">
              <a:solidFill>
                <a:schemeClr val="tx1">
                  <a:lumMod val="95000"/>
                  <a:lumOff val="5000"/>
                </a:schemeClr>
              </a:solidFill>
            </a:endParaRPr>
          </a:p>
        </p:txBody>
      </p:sp>
      <p:pic>
        <p:nvPicPr>
          <p:cNvPr id="19" name="図 18" descr="グラフィカル ユーザー インターフェイス&#10;&#10;自動的に生成された説明">
            <a:extLst>
              <a:ext uri="{FF2B5EF4-FFF2-40B4-BE49-F238E27FC236}">
                <a16:creationId xmlns:a16="http://schemas.microsoft.com/office/drawing/2014/main" id="{2199CE1C-C44F-77C4-A0E6-A97ECD80FBFD}"/>
              </a:ext>
            </a:extLst>
          </p:cNvPr>
          <p:cNvPicPr>
            <a:picLocks noChangeAspect="1"/>
          </p:cNvPicPr>
          <p:nvPr/>
        </p:nvPicPr>
        <p:blipFill rotWithShape="1">
          <a:blip r:embed="rId3">
            <a:extLst>
              <a:ext uri="{28A0092B-C50C-407E-A947-70E740481C1C}">
                <a14:useLocalDpi xmlns:a14="http://schemas.microsoft.com/office/drawing/2010/main" val="0"/>
              </a:ext>
            </a:extLst>
          </a:blip>
          <a:srcRect l="4476" t="468" r="57121" b="73464"/>
          <a:stretch/>
        </p:blipFill>
        <p:spPr>
          <a:xfrm>
            <a:off x="5405951" y="4201898"/>
            <a:ext cx="3105150" cy="1924050"/>
          </a:xfrm>
          <a:prstGeom prst="rect">
            <a:avLst/>
          </a:prstGeom>
        </p:spPr>
      </p:pic>
      <p:sp>
        <p:nvSpPr>
          <p:cNvPr id="20" name="テキスト ボックス 19">
            <a:extLst>
              <a:ext uri="{FF2B5EF4-FFF2-40B4-BE49-F238E27FC236}">
                <a16:creationId xmlns:a16="http://schemas.microsoft.com/office/drawing/2014/main" id="{6C98BDA1-E788-74A0-E4CC-143DE2A67C98}"/>
              </a:ext>
            </a:extLst>
          </p:cNvPr>
          <p:cNvSpPr txBox="1"/>
          <p:nvPr/>
        </p:nvSpPr>
        <p:spPr>
          <a:xfrm>
            <a:off x="85724" y="6028521"/>
            <a:ext cx="4629151" cy="307777"/>
          </a:xfrm>
          <a:prstGeom prst="rect">
            <a:avLst/>
          </a:prstGeom>
          <a:noFill/>
        </p:spPr>
        <p:txBody>
          <a:bodyPr wrap="square">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長い遺伝子については</a:t>
            </a:r>
            <a:r>
              <a:rPr kumimoji="1" lang="en-US" altLang="ja-JP" sz="1400" dirty="0">
                <a:solidFill>
                  <a:schemeClr val="tx1">
                    <a:lumMod val="95000"/>
                    <a:lumOff val="5000"/>
                  </a:schemeClr>
                </a:solidFill>
              </a:rPr>
              <a:t>, LOEUF</a:t>
            </a:r>
            <a:r>
              <a:rPr kumimoji="1" lang="ja-JP" altLang="en-US" sz="1400" dirty="0">
                <a:solidFill>
                  <a:schemeClr val="tx1">
                    <a:lumMod val="95000"/>
                    <a:lumOff val="5000"/>
                  </a:schemeClr>
                </a:solidFill>
              </a:rPr>
              <a:t>の性能が上回った。</a:t>
            </a:r>
            <a:endParaRPr kumimoji="1" lang="en-US" altLang="ja-JP" sz="1400" dirty="0">
              <a:solidFill>
                <a:schemeClr val="tx1">
                  <a:lumMod val="95000"/>
                  <a:lumOff val="5000"/>
                </a:schemeClr>
              </a:solidFill>
            </a:endParaRPr>
          </a:p>
        </p:txBody>
      </p:sp>
    </p:spTree>
    <p:extLst>
      <p:ext uri="{BB962C8B-B14F-4D97-AF65-F5344CB8AC3E}">
        <p14:creationId xmlns:p14="http://schemas.microsoft.com/office/powerpoint/2010/main" val="1805241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4DCAC33-9E0D-00C6-450D-B480BA6AF017}"/>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論文の概要</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5" name="正方形/長方形 4">
            <a:extLst>
              <a:ext uri="{FF2B5EF4-FFF2-40B4-BE49-F238E27FC236}">
                <a16:creationId xmlns:a16="http://schemas.microsoft.com/office/drawing/2014/main" id="{F24C2DF1-63C4-6F07-1E9D-75457C76B359}"/>
              </a:ext>
            </a:extLst>
          </p:cNvPr>
          <p:cNvSpPr/>
          <p:nvPr/>
        </p:nvSpPr>
        <p:spPr>
          <a:xfrm>
            <a:off x="290817" y="829434"/>
            <a:ext cx="59837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背景</a:t>
            </a:r>
            <a:endParaRPr kumimoji="1" lang="en-US" altLang="ja-JP" sz="1600" dirty="0"/>
          </a:p>
        </p:txBody>
      </p:sp>
      <p:sp>
        <p:nvSpPr>
          <p:cNvPr id="6" name="正方形/長方形 5">
            <a:extLst>
              <a:ext uri="{FF2B5EF4-FFF2-40B4-BE49-F238E27FC236}">
                <a16:creationId xmlns:a16="http://schemas.microsoft.com/office/drawing/2014/main" id="{453A0588-BFF9-6922-B8FF-2FDDA3BFC2DA}"/>
              </a:ext>
            </a:extLst>
          </p:cNvPr>
          <p:cNvSpPr/>
          <p:nvPr/>
        </p:nvSpPr>
        <p:spPr>
          <a:xfrm>
            <a:off x="290817" y="2021781"/>
            <a:ext cx="59837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目的</a:t>
            </a:r>
            <a:endParaRPr kumimoji="1" lang="en-US" altLang="ja-JP" sz="1600" dirty="0"/>
          </a:p>
        </p:txBody>
      </p:sp>
      <p:sp>
        <p:nvSpPr>
          <p:cNvPr id="7" name="正方形/長方形 6">
            <a:extLst>
              <a:ext uri="{FF2B5EF4-FFF2-40B4-BE49-F238E27FC236}">
                <a16:creationId xmlns:a16="http://schemas.microsoft.com/office/drawing/2014/main" id="{A18C36ED-D124-1C39-327F-2DCB556AE936}"/>
              </a:ext>
            </a:extLst>
          </p:cNvPr>
          <p:cNvSpPr/>
          <p:nvPr/>
        </p:nvSpPr>
        <p:spPr>
          <a:xfrm>
            <a:off x="290817" y="3035811"/>
            <a:ext cx="59837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結果</a:t>
            </a:r>
            <a:endParaRPr kumimoji="1" lang="en-US" altLang="ja-JP" sz="1600" dirty="0"/>
          </a:p>
        </p:txBody>
      </p:sp>
      <p:sp>
        <p:nvSpPr>
          <p:cNvPr id="8" name="正方形/長方形 7">
            <a:extLst>
              <a:ext uri="{FF2B5EF4-FFF2-40B4-BE49-F238E27FC236}">
                <a16:creationId xmlns:a16="http://schemas.microsoft.com/office/drawing/2014/main" id="{5866A0DD-65E6-88D0-E056-90A885E75F9B}"/>
              </a:ext>
            </a:extLst>
          </p:cNvPr>
          <p:cNvSpPr/>
          <p:nvPr/>
        </p:nvSpPr>
        <p:spPr>
          <a:xfrm>
            <a:off x="78379" y="4300065"/>
            <a:ext cx="811548"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新規性</a:t>
            </a:r>
            <a:endParaRPr kumimoji="1" lang="en-US" altLang="ja-JP" sz="1600" dirty="0"/>
          </a:p>
        </p:txBody>
      </p:sp>
      <p:sp>
        <p:nvSpPr>
          <p:cNvPr id="9" name="テキスト ボックス 8">
            <a:extLst>
              <a:ext uri="{FF2B5EF4-FFF2-40B4-BE49-F238E27FC236}">
                <a16:creationId xmlns:a16="http://schemas.microsoft.com/office/drawing/2014/main" id="{E4750E94-B506-C4DA-2723-18EF9B80A6F2}"/>
              </a:ext>
            </a:extLst>
          </p:cNvPr>
          <p:cNvSpPr txBox="1"/>
          <p:nvPr/>
        </p:nvSpPr>
        <p:spPr>
          <a:xfrm>
            <a:off x="889186" y="795325"/>
            <a:ext cx="7594285" cy="584775"/>
          </a:xfrm>
          <a:prstGeom prst="rect">
            <a:avLst/>
          </a:prstGeom>
          <a:noFill/>
        </p:spPr>
        <p:txBody>
          <a:bodyPr wrap="square" rtlCol="0">
            <a:spAutoFit/>
          </a:bodyPr>
          <a:lstStyle/>
          <a:p>
            <a:r>
              <a:rPr kumimoji="1" lang="ja-JP" altLang="en-US" sz="1600" dirty="0">
                <a:solidFill>
                  <a:schemeClr val="tx1">
                    <a:lumMod val="85000"/>
                    <a:lumOff val="15000"/>
                  </a:schemeClr>
                </a:solidFill>
              </a:rPr>
              <a:t>・現在発見されているヒト</a:t>
            </a:r>
            <a:r>
              <a:rPr kumimoji="1" lang="ja-JP" altLang="en-US" sz="1600">
                <a:solidFill>
                  <a:schemeClr val="tx1">
                    <a:lumMod val="85000"/>
                    <a:lumOff val="15000"/>
                  </a:schemeClr>
                </a:solidFill>
              </a:rPr>
              <a:t>遺伝子の</a:t>
            </a:r>
            <a:r>
              <a:rPr kumimoji="1" lang="ja-JP" altLang="en-US" sz="1600" u="sng">
                <a:solidFill>
                  <a:schemeClr val="tx1">
                    <a:lumMod val="85000"/>
                    <a:lumOff val="15000"/>
                  </a:schemeClr>
                </a:solidFill>
              </a:rPr>
              <a:t>ミスセンス</a:t>
            </a:r>
            <a:r>
              <a:rPr kumimoji="1" lang="ja-JP" altLang="en-US" sz="1600" u="sng" dirty="0">
                <a:solidFill>
                  <a:schemeClr val="tx1">
                    <a:lumMod val="85000"/>
                    <a:lumOff val="15000"/>
                  </a:schemeClr>
                </a:solidFill>
              </a:rPr>
              <a:t>変異</a:t>
            </a:r>
            <a:r>
              <a:rPr kumimoji="1" lang="ja-JP" altLang="en-US" sz="1600" dirty="0">
                <a:solidFill>
                  <a:schemeClr val="tx1">
                    <a:lumMod val="85000"/>
                    <a:lumOff val="15000"/>
                  </a:schemeClr>
                </a:solidFill>
              </a:rPr>
              <a:t>のほとんどは</a:t>
            </a:r>
            <a:endParaRPr kumimoji="1" lang="en-US" altLang="ja-JP" sz="1600" dirty="0">
              <a:solidFill>
                <a:schemeClr val="tx1">
                  <a:lumMod val="85000"/>
                  <a:lumOff val="15000"/>
                </a:schemeClr>
              </a:solidFill>
            </a:endParaRPr>
          </a:p>
          <a:p>
            <a:r>
              <a:rPr kumimoji="1" lang="ja-JP" altLang="en-US" sz="1600" dirty="0">
                <a:solidFill>
                  <a:schemeClr val="tx1">
                    <a:lumMod val="85000"/>
                    <a:lumOff val="15000"/>
                  </a:schemeClr>
                </a:solidFill>
              </a:rPr>
              <a:t>　その</a:t>
            </a:r>
            <a:r>
              <a:rPr kumimoji="1" lang="ja-JP" altLang="en-US" sz="1600" u="sng" dirty="0">
                <a:solidFill>
                  <a:schemeClr val="tx1">
                    <a:lumMod val="85000"/>
                    <a:lumOff val="15000"/>
                  </a:schemeClr>
                </a:solidFill>
              </a:rPr>
              <a:t>病原性がわかっていない</a:t>
            </a:r>
            <a:endParaRPr kumimoji="1" lang="en-US" altLang="ja-JP" sz="1600" dirty="0">
              <a:solidFill>
                <a:schemeClr val="tx1">
                  <a:lumMod val="85000"/>
                  <a:lumOff val="15000"/>
                </a:schemeClr>
              </a:solidFill>
            </a:endParaRPr>
          </a:p>
        </p:txBody>
      </p:sp>
      <p:sp>
        <p:nvSpPr>
          <p:cNvPr id="10" name="テキスト ボックス 9">
            <a:extLst>
              <a:ext uri="{FF2B5EF4-FFF2-40B4-BE49-F238E27FC236}">
                <a16:creationId xmlns:a16="http://schemas.microsoft.com/office/drawing/2014/main" id="{13B42416-10BA-44EF-7891-A00D032E3F59}"/>
              </a:ext>
            </a:extLst>
          </p:cNvPr>
          <p:cNvSpPr txBox="1"/>
          <p:nvPr/>
        </p:nvSpPr>
        <p:spPr>
          <a:xfrm>
            <a:off x="889186" y="1400878"/>
            <a:ext cx="7594285" cy="338554"/>
          </a:xfrm>
          <a:prstGeom prst="rect">
            <a:avLst/>
          </a:prstGeom>
          <a:noFill/>
        </p:spPr>
        <p:txBody>
          <a:bodyPr wrap="square" rtlCol="0">
            <a:spAutoFit/>
          </a:bodyPr>
          <a:lstStyle/>
          <a:p>
            <a:r>
              <a:rPr kumimoji="1" lang="ja-JP" altLang="en-US" sz="1600">
                <a:solidFill>
                  <a:schemeClr val="tx1">
                    <a:lumMod val="85000"/>
                    <a:lumOff val="15000"/>
                  </a:schemeClr>
                </a:solidFill>
              </a:rPr>
              <a:t>そのため</a:t>
            </a:r>
            <a:r>
              <a:rPr kumimoji="1" lang="en-US" altLang="ja-JP" sz="1600" dirty="0">
                <a:solidFill>
                  <a:schemeClr val="tx1">
                    <a:lumMod val="85000"/>
                    <a:lumOff val="15000"/>
                  </a:schemeClr>
                </a:solidFill>
              </a:rPr>
              <a:t>, </a:t>
            </a:r>
            <a:r>
              <a:rPr kumimoji="1" lang="ja-JP" altLang="en-US" sz="1600" u="sng" dirty="0">
                <a:solidFill>
                  <a:schemeClr val="tx1">
                    <a:lumMod val="85000"/>
                    <a:lumOff val="15000"/>
                  </a:schemeClr>
                </a:solidFill>
              </a:rPr>
              <a:t>希少疾患の診断</a:t>
            </a:r>
            <a:r>
              <a:rPr kumimoji="1" lang="ja-JP" altLang="en-US" sz="1600" dirty="0">
                <a:solidFill>
                  <a:schemeClr val="tx1">
                    <a:lumMod val="85000"/>
                    <a:lumOff val="15000"/>
                  </a:schemeClr>
                </a:solidFill>
              </a:rPr>
              <a:t>や</a:t>
            </a:r>
            <a:r>
              <a:rPr kumimoji="1" lang="ja-JP" altLang="en-US" sz="1600" u="sng" dirty="0">
                <a:solidFill>
                  <a:schemeClr val="tx1">
                    <a:lumMod val="85000"/>
                    <a:lumOff val="15000"/>
                  </a:schemeClr>
                </a:solidFill>
              </a:rPr>
              <a:t>遺伝的要因に</a:t>
            </a:r>
            <a:r>
              <a:rPr kumimoji="1" lang="ja-JP" altLang="en-US" sz="1600" u="sng">
                <a:solidFill>
                  <a:schemeClr val="tx1">
                    <a:lumMod val="85000"/>
                    <a:lumOff val="15000"/>
                  </a:schemeClr>
                </a:solidFill>
              </a:rPr>
              <a:t>基づいた治療が難しく</a:t>
            </a:r>
            <a:r>
              <a:rPr kumimoji="1" lang="ja-JP" altLang="en-US" sz="1600">
                <a:solidFill>
                  <a:schemeClr val="tx1">
                    <a:lumMod val="85000"/>
                    <a:lumOff val="15000"/>
                  </a:schemeClr>
                </a:solidFill>
              </a:rPr>
              <a:t>なっている。</a:t>
            </a:r>
            <a:endParaRPr kumimoji="1" lang="en-US" altLang="ja-JP" sz="1600" dirty="0">
              <a:solidFill>
                <a:schemeClr val="tx1">
                  <a:lumMod val="85000"/>
                  <a:lumOff val="15000"/>
                </a:schemeClr>
              </a:solidFill>
            </a:endParaRPr>
          </a:p>
        </p:txBody>
      </p:sp>
      <p:sp>
        <p:nvSpPr>
          <p:cNvPr id="11" name="テキスト ボックス 10">
            <a:extLst>
              <a:ext uri="{FF2B5EF4-FFF2-40B4-BE49-F238E27FC236}">
                <a16:creationId xmlns:a16="http://schemas.microsoft.com/office/drawing/2014/main" id="{433A3E68-0667-055D-B4EB-0A240E4BED80}"/>
              </a:ext>
            </a:extLst>
          </p:cNvPr>
          <p:cNvSpPr txBox="1"/>
          <p:nvPr/>
        </p:nvSpPr>
        <p:spPr>
          <a:xfrm>
            <a:off x="889186" y="1970916"/>
            <a:ext cx="8185413" cy="584775"/>
          </a:xfrm>
          <a:prstGeom prst="rect">
            <a:avLst/>
          </a:prstGeom>
          <a:noFill/>
        </p:spPr>
        <p:txBody>
          <a:bodyPr wrap="square" rtlCol="0">
            <a:spAutoFit/>
          </a:bodyPr>
          <a:lstStyle/>
          <a:p>
            <a:r>
              <a:rPr kumimoji="1" lang="ja-JP" altLang="en-US" sz="1600" dirty="0">
                <a:solidFill>
                  <a:schemeClr val="tx1">
                    <a:lumMod val="85000"/>
                    <a:lumOff val="15000"/>
                  </a:schemeClr>
                </a:solidFill>
              </a:rPr>
              <a:t>・タンパク質のアミノ酸配列から</a:t>
            </a:r>
            <a:r>
              <a:rPr kumimoji="1" lang="en-US" altLang="ja-JP" sz="1600" dirty="0">
                <a:solidFill>
                  <a:schemeClr val="tx1">
                    <a:lumMod val="85000"/>
                    <a:lumOff val="15000"/>
                  </a:schemeClr>
                </a:solidFill>
              </a:rPr>
              <a:t>, </a:t>
            </a:r>
            <a:r>
              <a:rPr kumimoji="1" lang="ja-JP" altLang="en-US" sz="1600" dirty="0">
                <a:solidFill>
                  <a:schemeClr val="tx1">
                    <a:lumMod val="85000"/>
                    <a:lumOff val="15000"/>
                  </a:schemeClr>
                </a:solidFill>
              </a:rPr>
              <a:t>各アミノ酸がミスセンス変異した場合の病原性を</a:t>
            </a:r>
            <a:endParaRPr kumimoji="1" lang="en-US" altLang="ja-JP" sz="1600" dirty="0">
              <a:solidFill>
                <a:schemeClr val="tx1">
                  <a:lumMod val="85000"/>
                  <a:lumOff val="15000"/>
                </a:schemeClr>
              </a:solidFill>
            </a:endParaRPr>
          </a:p>
          <a:p>
            <a:r>
              <a:rPr kumimoji="1" lang="ja-JP" altLang="en-US" sz="1600" dirty="0">
                <a:solidFill>
                  <a:schemeClr val="tx1">
                    <a:lumMod val="85000"/>
                    <a:lumOff val="15000"/>
                  </a:schemeClr>
                </a:solidFill>
              </a:rPr>
              <a:t>　深層学習モデルを用いて予測する</a:t>
            </a:r>
            <a:endParaRPr kumimoji="1" lang="en-US" altLang="ja-JP" sz="1600" dirty="0">
              <a:solidFill>
                <a:schemeClr val="tx1">
                  <a:lumMod val="85000"/>
                  <a:lumOff val="15000"/>
                </a:schemeClr>
              </a:solidFill>
            </a:endParaRPr>
          </a:p>
        </p:txBody>
      </p:sp>
      <p:sp>
        <p:nvSpPr>
          <p:cNvPr id="12" name="テキスト ボックス 11">
            <a:extLst>
              <a:ext uri="{FF2B5EF4-FFF2-40B4-BE49-F238E27FC236}">
                <a16:creationId xmlns:a16="http://schemas.microsoft.com/office/drawing/2014/main" id="{F9FAC88C-CE6B-9219-FA72-348651A895BF}"/>
              </a:ext>
            </a:extLst>
          </p:cNvPr>
          <p:cNvSpPr txBox="1"/>
          <p:nvPr/>
        </p:nvSpPr>
        <p:spPr>
          <a:xfrm>
            <a:off x="889186" y="3026346"/>
            <a:ext cx="8365736" cy="338554"/>
          </a:xfrm>
          <a:prstGeom prst="rect">
            <a:avLst/>
          </a:prstGeom>
          <a:noFill/>
        </p:spPr>
        <p:txBody>
          <a:bodyPr wrap="square" rtlCol="0">
            <a:spAutoFit/>
          </a:bodyPr>
          <a:lstStyle/>
          <a:p>
            <a:r>
              <a:rPr kumimoji="1" lang="ja-JP" altLang="en-US" sz="1600">
                <a:solidFill>
                  <a:schemeClr val="tx1">
                    <a:lumMod val="85000"/>
                    <a:lumOff val="15000"/>
                  </a:schemeClr>
                </a:solidFill>
              </a:rPr>
              <a:t>・新規モデル</a:t>
            </a:r>
            <a:r>
              <a:rPr kumimoji="1" lang="en-US" altLang="ja-JP" sz="1600" dirty="0" err="1">
                <a:solidFill>
                  <a:schemeClr val="tx1">
                    <a:lumMod val="85000"/>
                    <a:lumOff val="15000"/>
                  </a:schemeClr>
                </a:solidFill>
              </a:rPr>
              <a:t>AlphaMissense</a:t>
            </a:r>
            <a:r>
              <a:rPr kumimoji="1" lang="ja-JP" altLang="en-US" sz="1600">
                <a:solidFill>
                  <a:schemeClr val="tx1">
                    <a:lumMod val="85000"/>
                    <a:lumOff val="15000"/>
                  </a:schemeClr>
                </a:solidFill>
              </a:rPr>
              <a:t>を開発し</a:t>
            </a:r>
            <a:r>
              <a:rPr kumimoji="1" lang="en-US" altLang="ja-JP" sz="1600" dirty="0">
                <a:solidFill>
                  <a:schemeClr val="tx1">
                    <a:lumMod val="85000"/>
                    <a:lumOff val="15000"/>
                  </a:schemeClr>
                </a:solidFill>
              </a:rPr>
              <a:t>, </a:t>
            </a:r>
            <a:r>
              <a:rPr kumimoji="1" lang="ja-JP" altLang="en-US" sz="1600" u="sng">
                <a:solidFill>
                  <a:schemeClr val="tx1">
                    <a:lumMod val="85000"/>
                    <a:lumOff val="15000"/>
                  </a:schemeClr>
                </a:solidFill>
              </a:rPr>
              <a:t>既存手法を上回る</a:t>
            </a:r>
            <a:r>
              <a:rPr kumimoji="1" lang="ja-JP" altLang="en-US" sz="1600">
                <a:solidFill>
                  <a:schemeClr val="tx1">
                    <a:lumMod val="85000"/>
                    <a:lumOff val="15000"/>
                  </a:schemeClr>
                </a:solidFill>
              </a:rPr>
              <a:t>変異の病原性予測性能を示した</a:t>
            </a:r>
            <a:endParaRPr kumimoji="1" lang="en-US" altLang="ja-JP" sz="1600" dirty="0">
              <a:solidFill>
                <a:srgbClr val="3965B5"/>
              </a:solidFill>
            </a:endParaRPr>
          </a:p>
        </p:txBody>
      </p:sp>
      <p:sp>
        <p:nvSpPr>
          <p:cNvPr id="13" name="テキスト ボックス 12">
            <a:extLst>
              <a:ext uri="{FF2B5EF4-FFF2-40B4-BE49-F238E27FC236}">
                <a16:creationId xmlns:a16="http://schemas.microsoft.com/office/drawing/2014/main" id="{629FFF1D-5746-6758-323F-2CFEB5ED5967}"/>
              </a:ext>
            </a:extLst>
          </p:cNvPr>
          <p:cNvSpPr txBox="1"/>
          <p:nvPr/>
        </p:nvSpPr>
        <p:spPr>
          <a:xfrm>
            <a:off x="889926" y="4281537"/>
            <a:ext cx="7594285" cy="338554"/>
          </a:xfrm>
          <a:prstGeom prst="rect">
            <a:avLst/>
          </a:prstGeom>
          <a:noFill/>
        </p:spPr>
        <p:txBody>
          <a:bodyPr wrap="square" rtlCol="0">
            <a:spAutoFit/>
          </a:bodyPr>
          <a:lstStyle/>
          <a:p>
            <a:r>
              <a:rPr kumimoji="1" lang="ja-JP" altLang="en-US" sz="1600" dirty="0">
                <a:solidFill>
                  <a:schemeClr val="tx1">
                    <a:lumMod val="85000"/>
                    <a:lumOff val="15000"/>
                  </a:schemeClr>
                </a:solidFill>
              </a:rPr>
              <a:t>・</a:t>
            </a:r>
            <a:r>
              <a:rPr kumimoji="1" lang="en-US" altLang="ja-JP" sz="1600" dirty="0" err="1">
                <a:solidFill>
                  <a:schemeClr val="tx1">
                    <a:lumMod val="85000"/>
                    <a:lumOff val="15000"/>
                  </a:schemeClr>
                </a:solidFill>
              </a:rPr>
              <a:t>AlphaFold</a:t>
            </a:r>
            <a:r>
              <a:rPr kumimoji="1" lang="en-US" altLang="ja-JP" sz="1600" dirty="0">
                <a:solidFill>
                  <a:schemeClr val="tx1">
                    <a:lumMod val="85000"/>
                    <a:lumOff val="15000"/>
                  </a:schemeClr>
                </a:solidFill>
              </a:rPr>
              <a:t>,</a:t>
            </a:r>
            <a:r>
              <a:rPr kumimoji="1" lang="ja-JP" altLang="en-US" sz="1600" dirty="0">
                <a:solidFill>
                  <a:schemeClr val="tx1">
                    <a:lumMod val="85000"/>
                    <a:lumOff val="15000"/>
                  </a:schemeClr>
                </a:solidFill>
              </a:rPr>
              <a:t> タンパク質言語モデル等</a:t>
            </a:r>
            <a:r>
              <a:rPr kumimoji="1" lang="ja-JP" altLang="en-US" sz="1600" u="sng" dirty="0">
                <a:solidFill>
                  <a:schemeClr val="tx1">
                    <a:lumMod val="85000"/>
                    <a:lumOff val="15000"/>
                  </a:schemeClr>
                </a:solidFill>
              </a:rPr>
              <a:t>最新の研究を組み合わせた</a:t>
            </a:r>
            <a:r>
              <a:rPr kumimoji="1" lang="ja-JP" altLang="en-US" sz="1600" dirty="0">
                <a:solidFill>
                  <a:schemeClr val="tx1">
                    <a:lumMod val="85000"/>
                    <a:lumOff val="15000"/>
                  </a:schemeClr>
                </a:solidFill>
              </a:rPr>
              <a:t>モデル</a:t>
            </a:r>
            <a:endParaRPr kumimoji="1" lang="en-US" altLang="ja-JP" sz="1600" dirty="0">
              <a:solidFill>
                <a:srgbClr val="3965B5"/>
              </a:solidFill>
            </a:endParaRPr>
          </a:p>
        </p:txBody>
      </p:sp>
      <p:sp>
        <p:nvSpPr>
          <p:cNvPr id="16" name="テキスト ボックス 15">
            <a:extLst>
              <a:ext uri="{FF2B5EF4-FFF2-40B4-BE49-F238E27FC236}">
                <a16:creationId xmlns:a16="http://schemas.microsoft.com/office/drawing/2014/main" id="{D8EEC4BA-E205-D10D-4BB5-5AD243A73E0E}"/>
              </a:ext>
            </a:extLst>
          </p:cNvPr>
          <p:cNvSpPr txBox="1"/>
          <p:nvPr/>
        </p:nvSpPr>
        <p:spPr>
          <a:xfrm>
            <a:off x="889186" y="3534121"/>
            <a:ext cx="8365736" cy="338554"/>
          </a:xfrm>
          <a:prstGeom prst="rect">
            <a:avLst/>
          </a:prstGeom>
          <a:noFill/>
        </p:spPr>
        <p:txBody>
          <a:bodyPr wrap="square" rtlCol="0">
            <a:spAutoFit/>
          </a:bodyPr>
          <a:lstStyle/>
          <a:p>
            <a:r>
              <a:rPr kumimoji="1" lang="ja-JP" altLang="en-US" sz="1600" dirty="0">
                <a:solidFill>
                  <a:schemeClr val="tx1">
                    <a:lumMod val="95000"/>
                    <a:lumOff val="5000"/>
                  </a:schemeClr>
                </a:solidFill>
              </a:rPr>
              <a:t>・ヒトの全タンパク質の全アミノ酸について変異の</a:t>
            </a:r>
            <a:r>
              <a:rPr kumimoji="1" lang="ja-JP" altLang="en-US" sz="1600" u="sng" dirty="0">
                <a:solidFill>
                  <a:schemeClr val="tx1">
                    <a:lumMod val="95000"/>
                    <a:lumOff val="5000"/>
                  </a:schemeClr>
                </a:solidFill>
              </a:rPr>
              <a:t>病原性予測データを公開</a:t>
            </a:r>
            <a:r>
              <a:rPr kumimoji="1" lang="ja-JP" altLang="en-US" sz="1600" dirty="0">
                <a:solidFill>
                  <a:schemeClr val="tx1">
                    <a:lumMod val="95000"/>
                    <a:lumOff val="5000"/>
                  </a:schemeClr>
                </a:solidFill>
              </a:rPr>
              <a:t>した</a:t>
            </a:r>
            <a:endParaRPr kumimoji="1" lang="en-US" altLang="ja-JP" sz="1600" dirty="0">
              <a:solidFill>
                <a:schemeClr val="tx1">
                  <a:lumMod val="95000"/>
                  <a:lumOff val="5000"/>
                </a:schemeClr>
              </a:solidFill>
            </a:endParaRPr>
          </a:p>
        </p:txBody>
      </p:sp>
    </p:spTree>
    <p:extLst>
      <p:ext uri="{BB962C8B-B14F-4D97-AF65-F5344CB8AC3E}">
        <p14:creationId xmlns:p14="http://schemas.microsoft.com/office/powerpoint/2010/main" val="1420714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A9F724A7-40BE-BDC5-4B68-A460E4361179}"/>
              </a:ext>
            </a:extLst>
          </p:cNvPr>
          <p:cNvSpPr txBox="1"/>
          <p:nvPr/>
        </p:nvSpPr>
        <p:spPr>
          <a:xfrm>
            <a:off x="107438" y="538225"/>
            <a:ext cx="4593151" cy="369332"/>
          </a:xfrm>
          <a:prstGeom prst="rect">
            <a:avLst/>
          </a:prstGeom>
          <a:noFill/>
        </p:spPr>
        <p:txBody>
          <a:bodyPr wrap="square" rtlCol="0">
            <a:spAutoFit/>
          </a:bodyPr>
          <a:lstStyle/>
          <a:p>
            <a:r>
              <a:rPr kumimoji="1" lang="ja-JP" altLang="en-US" dirty="0">
                <a:solidFill>
                  <a:schemeClr val="tx1">
                    <a:lumMod val="95000"/>
                    <a:lumOff val="5000"/>
                  </a:schemeClr>
                </a:solidFill>
              </a:rPr>
              <a:t>予測の詳細</a:t>
            </a:r>
            <a:r>
              <a:rPr kumimoji="1" lang="en-US" altLang="ja-JP" dirty="0">
                <a:solidFill>
                  <a:schemeClr val="tx1">
                    <a:lumMod val="95000"/>
                    <a:lumOff val="5000"/>
                  </a:schemeClr>
                </a:solidFill>
              </a:rPr>
              <a:t>: SF3b</a:t>
            </a:r>
          </a:p>
        </p:txBody>
      </p:sp>
      <p:sp>
        <p:nvSpPr>
          <p:cNvPr id="14" name="正方形/長方形 13">
            <a:extLst>
              <a:ext uri="{FF2B5EF4-FFF2-40B4-BE49-F238E27FC236}">
                <a16:creationId xmlns:a16="http://schemas.microsoft.com/office/drawing/2014/main" id="{F2025F1D-4CC9-BD4F-3529-F7D751B1E1EA}"/>
              </a:ext>
            </a:extLst>
          </p:cNvPr>
          <p:cNvSpPr/>
          <p:nvPr/>
        </p:nvSpPr>
        <p:spPr>
          <a:xfrm>
            <a:off x="71438" y="560128"/>
            <a:ext cx="7143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 name="正方形/長方形 1">
            <a:extLst>
              <a:ext uri="{FF2B5EF4-FFF2-40B4-BE49-F238E27FC236}">
                <a16:creationId xmlns:a16="http://schemas.microsoft.com/office/drawing/2014/main" id="{210EB0B4-10EF-2206-10B3-38761C61CABD}"/>
              </a:ext>
            </a:extLst>
          </p:cNvPr>
          <p:cNvSpPr/>
          <p:nvPr/>
        </p:nvSpPr>
        <p:spPr>
          <a:xfrm>
            <a:off x="4829175" y="542188"/>
            <a:ext cx="4243388" cy="734162"/>
          </a:xfrm>
          <a:prstGeom prst="rect">
            <a:avLst/>
          </a:prstGeom>
          <a:solidFill>
            <a:srgbClr val="D8E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　・</a:t>
            </a:r>
            <a:r>
              <a:rPr kumimoji="1" lang="en-US" altLang="ja-JP" sz="1400" dirty="0">
                <a:solidFill>
                  <a:schemeClr val="tx1">
                    <a:lumMod val="95000"/>
                    <a:lumOff val="5000"/>
                  </a:schemeClr>
                </a:solidFill>
              </a:rPr>
              <a:t>SF3b</a:t>
            </a:r>
          </a:p>
          <a:p>
            <a:r>
              <a:rPr kumimoji="1" lang="en-US" altLang="ja-JP" sz="1400" dirty="0">
                <a:solidFill>
                  <a:schemeClr val="tx1">
                    <a:lumMod val="95000"/>
                    <a:lumOff val="5000"/>
                  </a:schemeClr>
                </a:solidFill>
              </a:rPr>
              <a:t>RNA</a:t>
            </a:r>
            <a:r>
              <a:rPr kumimoji="1" lang="ja-JP" altLang="en-US" sz="1400" dirty="0">
                <a:solidFill>
                  <a:schemeClr val="tx1">
                    <a:lumMod val="95000"/>
                    <a:lumOff val="5000"/>
                  </a:schemeClr>
                </a:solidFill>
              </a:rPr>
              <a:t>とスプライセオソームを形成し</a:t>
            </a:r>
            <a:r>
              <a:rPr kumimoji="1" lang="en-US" altLang="ja-JP" sz="1400" dirty="0">
                <a:solidFill>
                  <a:schemeClr val="tx1">
                    <a:lumMod val="95000"/>
                    <a:lumOff val="5000"/>
                  </a:schemeClr>
                </a:solidFill>
              </a:rPr>
              <a:t>, mRNA</a:t>
            </a:r>
            <a:r>
              <a:rPr kumimoji="1" lang="ja-JP" altLang="en-US" sz="1400" dirty="0">
                <a:solidFill>
                  <a:schemeClr val="tx1">
                    <a:lumMod val="95000"/>
                    <a:lumOff val="5000"/>
                  </a:schemeClr>
                </a:solidFill>
              </a:rPr>
              <a:t>前駆体のスプライシングを行う。</a:t>
            </a:r>
            <a:endParaRPr kumimoji="1" lang="en-US" altLang="ja-JP" sz="1400" dirty="0">
              <a:solidFill>
                <a:schemeClr val="tx1">
                  <a:lumMod val="95000"/>
                  <a:lumOff val="5000"/>
                </a:schemeClr>
              </a:solidFill>
            </a:endParaRPr>
          </a:p>
        </p:txBody>
      </p:sp>
      <p:pic>
        <p:nvPicPr>
          <p:cNvPr id="6" name="図 5" descr="グラフィカル ユーザー インターフェイス&#10;&#10;自動的に生成された説明">
            <a:extLst>
              <a:ext uri="{FF2B5EF4-FFF2-40B4-BE49-F238E27FC236}">
                <a16:creationId xmlns:a16="http://schemas.microsoft.com/office/drawing/2014/main" id="{27AA823A-EDF4-C969-18FF-D4A6A86CC12B}"/>
              </a:ext>
            </a:extLst>
          </p:cNvPr>
          <p:cNvPicPr>
            <a:picLocks noChangeAspect="1"/>
          </p:cNvPicPr>
          <p:nvPr/>
        </p:nvPicPr>
        <p:blipFill rotWithShape="1">
          <a:blip r:embed="rId3">
            <a:extLst>
              <a:ext uri="{28A0092B-C50C-407E-A947-70E740481C1C}">
                <a14:useLocalDpi xmlns:a14="http://schemas.microsoft.com/office/drawing/2010/main" val="0"/>
              </a:ext>
            </a:extLst>
          </a:blip>
          <a:srcRect l="3175" t="60132" r="72441" b="268"/>
          <a:stretch/>
        </p:blipFill>
        <p:spPr>
          <a:xfrm>
            <a:off x="769140" y="2808983"/>
            <a:ext cx="1932308" cy="2864445"/>
          </a:xfrm>
          <a:prstGeom prst="rect">
            <a:avLst/>
          </a:prstGeom>
        </p:spPr>
      </p:pic>
      <p:sp>
        <p:nvSpPr>
          <p:cNvPr id="9" name="テキスト ボックス 8">
            <a:extLst>
              <a:ext uri="{FF2B5EF4-FFF2-40B4-BE49-F238E27FC236}">
                <a16:creationId xmlns:a16="http://schemas.microsoft.com/office/drawing/2014/main" id="{08095EB5-A78F-C031-F701-3C7F581B56C2}"/>
              </a:ext>
            </a:extLst>
          </p:cNvPr>
          <p:cNvSpPr txBox="1"/>
          <p:nvPr/>
        </p:nvSpPr>
        <p:spPr>
          <a:xfrm>
            <a:off x="71438" y="2225142"/>
            <a:ext cx="3543294" cy="523220"/>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dirty="0">
                <a:solidFill>
                  <a:schemeClr val="tx1">
                    <a:lumMod val="95000"/>
                    <a:lumOff val="5000"/>
                  </a:schemeClr>
                </a:solidFill>
              </a:rPr>
              <a:t>SF3b</a:t>
            </a:r>
            <a:r>
              <a:rPr kumimoji="1" lang="ja-JP" altLang="en-US" sz="1400" dirty="0">
                <a:solidFill>
                  <a:schemeClr val="tx1">
                    <a:lumMod val="95000"/>
                    <a:lumOff val="5000"/>
                  </a:schemeClr>
                </a:solidFill>
              </a:rPr>
              <a:t>は</a:t>
            </a:r>
            <a:r>
              <a:rPr kumimoji="1" lang="en-US" altLang="ja-JP" sz="1400" dirty="0">
                <a:solidFill>
                  <a:schemeClr val="tx1">
                    <a:lumMod val="95000"/>
                    <a:lumOff val="5000"/>
                  </a:schemeClr>
                </a:solidFill>
              </a:rPr>
              <a:t>7</a:t>
            </a:r>
            <a:r>
              <a:rPr kumimoji="1" lang="ja-JP" altLang="en-US" sz="1400" dirty="0">
                <a:solidFill>
                  <a:schemeClr val="tx1">
                    <a:lumMod val="95000"/>
                    <a:lumOff val="5000"/>
                  </a:schemeClr>
                </a:solidFill>
              </a:rPr>
              <a:t>つのサブユニットからなり</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　　　　　　　　　　　その全てが細胞の生存に重要である。</a:t>
            </a:r>
          </a:p>
        </p:txBody>
      </p:sp>
      <p:sp>
        <p:nvSpPr>
          <p:cNvPr id="10" name="テキスト ボックス 9">
            <a:extLst>
              <a:ext uri="{FF2B5EF4-FFF2-40B4-BE49-F238E27FC236}">
                <a16:creationId xmlns:a16="http://schemas.microsoft.com/office/drawing/2014/main" id="{61894055-4079-F03D-70F3-AD54DCD43BBB}"/>
              </a:ext>
            </a:extLst>
          </p:cNvPr>
          <p:cNvSpPr txBox="1"/>
          <p:nvPr/>
        </p:nvSpPr>
        <p:spPr>
          <a:xfrm>
            <a:off x="3944540" y="2225142"/>
            <a:ext cx="5128021" cy="523220"/>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dirty="0">
                <a:solidFill>
                  <a:schemeClr val="tx1">
                    <a:lumMod val="95000"/>
                    <a:lumOff val="5000"/>
                  </a:schemeClr>
                </a:solidFill>
              </a:rPr>
              <a:t>LOEUF</a:t>
            </a:r>
            <a:r>
              <a:rPr kumimoji="1" lang="ja-JP" altLang="en-US" sz="1400" dirty="0">
                <a:solidFill>
                  <a:schemeClr val="tx1">
                    <a:lumMod val="95000"/>
                    <a:lumOff val="5000"/>
                  </a:schemeClr>
                </a:solidFill>
              </a:rPr>
              <a:t>では短い</a:t>
            </a:r>
            <a:r>
              <a:rPr kumimoji="1" lang="en-US" altLang="ja-JP" sz="1400" dirty="0">
                <a:solidFill>
                  <a:schemeClr val="tx1">
                    <a:lumMod val="95000"/>
                    <a:lumOff val="5000"/>
                  </a:schemeClr>
                </a:solidFill>
              </a:rPr>
              <a:t>3</a:t>
            </a:r>
            <a:r>
              <a:rPr kumimoji="1" lang="ja-JP" altLang="en-US" sz="1400" dirty="0">
                <a:solidFill>
                  <a:schemeClr val="tx1">
                    <a:lumMod val="95000"/>
                    <a:lumOff val="5000"/>
                  </a:schemeClr>
                </a:solidFill>
              </a:rPr>
              <a:t>つのサブユニットの重要性を予測できなかったが</a:t>
            </a:r>
            <a:r>
              <a:rPr kumimoji="1" lang="en-US" altLang="ja-JP" sz="1400" dirty="0">
                <a:solidFill>
                  <a:schemeClr val="tx1">
                    <a:lumMod val="95000"/>
                    <a:lumOff val="5000"/>
                  </a:schemeClr>
                </a:solidFill>
              </a:rPr>
              <a:t>, </a:t>
            </a:r>
            <a:r>
              <a:rPr kumimoji="1" lang="en-US" altLang="ja-JP" sz="1400" dirty="0" err="1">
                <a:solidFill>
                  <a:schemeClr val="tx1">
                    <a:lumMod val="95000"/>
                    <a:lumOff val="5000"/>
                  </a:schemeClr>
                </a:solidFill>
              </a:rPr>
              <a:t>AlphaMissense</a:t>
            </a:r>
            <a:r>
              <a:rPr kumimoji="1" lang="ja-JP" altLang="en-US" sz="1400" dirty="0">
                <a:solidFill>
                  <a:schemeClr val="tx1">
                    <a:lumMod val="95000"/>
                    <a:lumOff val="5000"/>
                  </a:schemeClr>
                </a:solidFill>
              </a:rPr>
              <a:t>は全て重要と予測した。</a:t>
            </a:r>
          </a:p>
        </p:txBody>
      </p:sp>
      <p:pic>
        <p:nvPicPr>
          <p:cNvPr id="13" name="図 12" descr="グラフィカル ユーザー インターフェイス&#10;&#10;自動的に生成された説明">
            <a:extLst>
              <a:ext uri="{FF2B5EF4-FFF2-40B4-BE49-F238E27FC236}">
                <a16:creationId xmlns:a16="http://schemas.microsoft.com/office/drawing/2014/main" id="{A6024369-8FE6-1C1A-660A-3FBCFC43DBA0}"/>
              </a:ext>
            </a:extLst>
          </p:cNvPr>
          <p:cNvPicPr>
            <a:picLocks noChangeAspect="1"/>
          </p:cNvPicPr>
          <p:nvPr/>
        </p:nvPicPr>
        <p:blipFill rotWithShape="1">
          <a:blip r:embed="rId3">
            <a:extLst>
              <a:ext uri="{28A0092B-C50C-407E-A947-70E740481C1C}">
                <a14:useLocalDpi xmlns:a14="http://schemas.microsoft.com/office/drawing/2010/main" val="0"/>
              </a:ext>
            </a:extLst>
          </a:blip>
          <a:srcRect l="31425" t="60414" r="1305" b="4202"/>
          <a:stretch/>
        </p:blipFill>
        <p:spPr>
          <a:xfrm>
            <a:off x="3944541" y="2867025"/>
            <a:ext cx="4942284" cy="2372881"/>
          </a:xfrm>
          <a:prstGeom prst="rect">
            <a:avLst/>
          </a:prstGeom>
        </p:spPr>
      </p:pic>
      <p:sp>
        <p:nvSpPr>
          <p:cNvPr id="15" name="正方形/長方形 14">
            <a:extLst>
              <a:ext uri="{FF2B5EF4-FFF2-40B4-BE49-F238E27FC236}">
                <a16:creationId xmlns:a16="http://schemas.microsoft.com/office/drawing/2014/main" id="{78B3F589-43F8-46DF-7464-0CB95054B271}"/>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4 </a:t>
            </a:r>
            <a:r>
              <a:rPr kumimoji="1" lang="ja-JP" altLang="en-US" sz="2200" b="1" dirty="0"/>
              <a:t>病原性予測結果によるタンパク質の重要性評価</a:t>
            </a:r>
          </a:p>
        </p:txBody>
      </p:sp>
    </p:spTree>
    <p:extLst>
      <p:ext uri="{BB962C8B-B14F-4D97-AF65-F5344CB8AC3E}">
        <p14:creationId xmlns:p14="http://schemas.microsoft.com/office/powerpoint/2010/main" val="13837891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論文構成</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0" name="テキスト ボックス 9">
            <a:extLst>
              <a:ext uri="{FF2B5EF4-FFF2-40B4-BE49-F238E27FC236}">
                <a16:creationId xmlns:a16="http://schemas.microsoft.com/office/drawing/2014/main" id="{FBF6BD6E-1C3E-E892-2C1F-92FECB9E9500}"/>
              </a:ext>
            </a:extLst>
          </p:cNvPr>
          <p:cNvSpPr txBox="1"/>
          <p:nvPr/>
        </p:nvSpPr>
        <p:spPr>
          <a:xfrm>
            <a:off x="1190624" y="2076876"/>
            <a:ext cx="4905375" cy="369332"/>
          </a:xfrm>
          <a:prstGeom prst="rect">
            <a:avLst/>
          </a:prstGeom>
          <a:noFill/>
        </p:spPr>
        <p:txBody>
          <a:bodyPr wrap="square" rtlCol="0">
            <a:spAutoFit/>
          </a:bodyPr>
          <a:lstStyle/>
          <a:p>
            <a:r>
              <a:rPr kumimoji="1" lang="ja-JP" altLang="en-US" dirty="0">
                <a:solidFill>
                  <a:schemeClr val="bg2"/>
                </a:solidFill>
              </a:rPr>
              <a:t>予測と既存の研究結果の比較</a:t>
            </a:r>
          </a:p>
        </p:txBody>
      </p:sp>
      <p:sp>
        <p:nvSpPr>
          <p:cNvPr id="11" name="テキスト ボックス 10">
            <a:extLst>
              <a:ext uri="{FF2B5EF4-FFF2-40B4-BE49-F238E27FC236}">
                <a16:creationId xmlns:a16="http://schemas.microsoft.com/office/drawing/2014/main" id="{B0A9557E-5232-B330-CB7A-18FE904515A9}"/>
              </a:ext>
            </a:extLst>
          </p:cNvPr>
          <p:cNvSpPr txBox="1"/>
          <p:nvPr/>
        </p:nvSpPr>
        <p:spPr>
          <a:xfrm>
            <a:off x="1184909" y="3057465"/>
            <a:ext cx="6315544" cy="369332"/>
          </a:xfrm>
          <a:prstGeom prst="rect">
            <a:avLst/>
          </a:prstGeom>
          <a:noFill/>
        </p:spPr>
        <p:txBody>
          <a:bodyPr wrap="square" rtlCol="0">
            <a:spAutoFit/>
          </a:bodyPr>
          <a:lstStyle/>
          <a:p>
            <a:r>
              <a:rPr kumimoji="1" lang="en-US" altLang="ja-JP" dirty="0">
                <a:solidFill>
                  <a:schemeClr val="bg2"/>
                </a:solidFill>
              </a:rPr>
              <a:t>MAVE</a:t>
            </a:r>
            <a:r>
              <a:rPr kumimoji="1" lang="ja-JP" altLang="en-US" dirty="0">
                <a:solidFill>
                  <a:schemeClr val="bg2"/>
                </a:solidFill>
              </a:rPr>
              <a:t>との比較による生命科学的知見との照合</a:t>
            </a:r>
          </a:p>
        </p:txBody>
      </p:sp>
      <p:sp>
        <p:nvSpPr>
          <p:cNvPr id="12" name="テキスト ボックス 11">
            <a:extLst>
              <a:ext uri="{FF2B5EF4-FFF2-40B4-BE49-F238E27FC236}">
                <a16:creationId xmlns:a16="http://schemas.microsoft.com/office/drawing/2014/main" id="{F2C400C2-1296-8A6C-6111-61BD9BB00252}"/>
              </a:ext>
            </a:extLst>
          </p:cNvPr>
          <p:cNvSpPr txBox="1"/>
          <p:nvPr/>
        </p:nvSpPr>
        <p:spPr>
          <a:xfrm>
            <a:off x="1184910" y="4038054"/>
            <a:ext cx="6315544" cy="369332"/>
          </a:xfrm>
          <a:prstGeom prst="rect">
            <a:avLst/>
          </a:prstGeom>
          <a:noFill/>
        </p:spPr>
        <p:txBody>
          <a:bodyPr wrap="square" rtlCol="0">
            <a:spAutoFit/>
          </a:bodyPr>
          <a:lstStyle/>
          <a:p>
            <a:r>
              <a:rPr kumimoji="1" lang="ja-JP" altLang="en-US" dirty="0">
                <a:solidFill>
                  <a:schemeClr val="bg2"/>
                </a:solidFill>
              </a:rPr>
              <a:t>病原性予測結果によるタンパク質の重要性評価</a:t>
            </a:r>
          </a:p>
        </p:txBody>
      </p:sp>
      <p:sp>
        <p:nvSpPr>
          <p:cNvPr id="13" name="テキスト ボックス 12">
            <a:extLst>
              <a:ext uri="{FF2B5EF4-FFF2-40B4-BE49-F238E27FC236}">
                <a16:creationId xmlns:a16="http://schemas.microsoft.com/office/drawing/2014/main" id="{CDC1809E-5CB9-05E8-C61B-95BD970D38F4}"/>
              </a:ext>
            </a:extLst>
          </p:cNvPr>
          <p:cNvSpPr txBox="1"/>
          <p:nvPr/>
        </p:nvSpPr>
        <p:spPr>
          <a:xfrm>
            <a:off x="1184909" y="5018643"/>
            <a:ext cx="6315544" cy="369332"/>
          </a:xfrm>
          <a:prstGeom prst="rect">
            <a:avLst/>
          </a:prstGeom>
          <a:noFill/>
        </p:spPr>
        <p:txBody>
          <a:bodyPr wrap="square" rtlCol="0">
            <a:spAutoFit/>
          </a:bodyPr>
          <a:lstStyle/>
          <a:p>
            <a:r>
              <a:rPr kumimoji="1" lang="ja-JP" altLang="en-US" dirty="0">
                <a:solidFill>
                  <a:schemeClr val="tx1">
                    <a:lumMod val="95000"/>
                    <a:lumOff val="5000"/>
                  </a:schemeClr>
                </a:solidFill>
              </a:rPr>
              <a:t>全タンパク質のアミノ酸に対する予測</a:t>
            </a:r>
          </a:p>
        </p:txBody>
      </p:sp>
      <p:sp>
        <p:nvSpPr>
          <p:cNvPr id="2" name="テキスト ボックス 1">
            <a:extLst>
              <a:ext uri="{FF2B5EF4-FFF2-40B4-BE49-F238E27FC236}">
                <a16:creationId xmlns:a16="http://schemas.microsoft.com/office/drawing/2014/main" id="{1248AA3E-8A72-2A2F-2CD2-160C73887F7E}"/>
              </a:ext>
            </a:extLst>
          </p:cNvPr>
          <p:cNvSpPr txBox="1"/>
          <p:nvPr/>
        </p:nvSpPr>
        <p:spPr>
          <a:xfrm>
            <a:off x="1184909" y="1172687"/>
            <a:ext cx="4905375" cy="369332"/>
          </a:xfrm>
          <a:prstGeom prst="rect">
            <a:avLst/>
          </a:prstGeom>
          <a:noFill/>
        </p:spPr>
        <p:txBody>
          <a:bodyPr wrap="square" rtlCol="0">
            <a:spAutoFit/>
          </a:bodyPr>
          <a:lstStyle/>
          <a:p>
            <a:r>
              <a:rPr kumimoji="1" lang="ja-JP" altLang="en-US" dirty="0">
                <a:solidFill>
                  <a:schemeClr val="bg2"/>
                </a:solidFill>
              </a:rPr>
              <a:t>提案するモデルと学習手法</a:t>
            </a:r>
          </a:p>
        </p:txBody>
      </p:sp>
      <p:sp>
        <p:nvSpPr>
          <p:cNvPr id="3" name="正方形/長方形 2">
            <a:extLst>
              <a:ext uri="{FF2B5EF4-FFF2-40B4-BE49-F238E27FC236}">
                <a16:creationId xmlns:a16="http://schemas.microsoft.com/office/drawing/2014/main" id="{3F564725-9EF9-97F1-946C-7DA7878DFECC}"/>
              </a:ext>
            </a:extLst>
          </p:cNvPr>
          <p:cNvSpPr/>
          <p:nvPr/>
        </p:nvSpPr>
        <p:spPr>
          <a:xfrm>
            <a:off x="342900" y="1191167"/>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1</a:t>
            </a:r>
          </a:p>
        </p:txBody>
      </p:sp>
      <p:sp>
        <p:nvSpPr>
          <p:cNvPr id="5" name="正方形/長方形 4">
            <a:extLst>
              <a:ext uri="{FF2B5EF4-FFF2-40B4-BE49-F238E27FC236}">
                <a16:creationId xmlns:a16="http://schemas.microsoft.com/office/drawing/2014/main" id="{80714538-0D39-71BA-0F55-6E5387BE8D5A}"/>
              </a:ext>
            </a:extLst>
          </p:cNvPr>
          <p:cNvSpPr/>
          <p:nvPr/>
        </p:nvSpPr>
        <p:spPr>
          <a:xfrm>
            <a:off x="342899" y="2095356"/>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2</a:t>
            </a:r>
          </a:p>
        </p:txBody>
      </p:sp>
      <p:sp>
        <p:nvSpPr>
          <p:cNvPr id="6" name="正方形/長方形 5">
            <a:extLst>
              <a:ext uri="{FF2B5EF4-FFF2-40B4-BE49-F238E27FC236}">
                <a16:creationId xmlns:a16="http://schemas.microsoft.com/office/drawing/2014/main" id="{5DC4975E-7392-911C-6971-E79ABDE8B756}"/>
              </a:ext>
            </a:extLst>
          </p:cNvPr>
          <p:cNvSpPr/>
          <p:nvPr/>
        </p:nvSpPr>
        <p:spPr>
          <a:xfrm>
            <a:off x="342899" y="3075945"/>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3</a:t>
            </a:r>
          </a:p>
        </p:txBody>
      </p:sp>
      <p:sp>
        <p:nvSpPr>
          <p:cNvPr id="7" name="正方形/長方形 6">
            <a:extLst>
              <a:ext uri="{FF2B5EF4-FFF2-40B4-BE49-F238E27FC236}">
                <a16:creationId xmlns:a16="http://schemas.microsoft.com/office/drawing/2014/main" id="{95F7CCC1-DB30-0F1D-0749-FACCBB8A5C00}"/>
              </a:ext>
            </a:extLst>
          </p:cNvPr>
          <p:cNvSpPr/>
          <p:nvPr/>
        </p:nvSpPr>
        <p:spPr>
          <a:xfrm>
            <a:off x="342899" y="4062165"/>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4</a:t>
            </a:r>
          </a:p>
        </p:txBody>
      </p:sp>
      <p:sp>
        <p:nvSpPr>
          <p:cNvPr id="8" name="正方形/長方形 7">
            <a:extLst>
              <a:ext uri="{FF2B5EF4-FFF2-40B4-BE49-F238E27FC236}">
                <a16:creationId xmlns:a16="http://schemas.microsoft.com/office/drawing/2014/main" id="{F7830EE1-637C-AB3A-D3A0-4E17A97D8C6C}"/>
              </a:ext>
            </a:extLst>
          </p:cNvPr>
          <p:cNvSpPr/>
          <p:nvPr/>
        </p:nvSpPr>
        <p:spPr>
          <a:xfrm>
            <a:off x="342899" y="5037123"/>
            <a:ext cx="72770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5</a:t>
            </a:r>
          </a:p>
        </p:txBody>
      </p:sp>
    </p:spTree>
    <p:extLst>
      <p:ext uri="{BB962C8B-B14F-4D97-AF65-F5344CB8AC3E}">
        <p14:creationId xmlns:p14="http://schemas.microsoft.com/office/powerpoint/2010/main" val="7606811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5 </a:t>
            </a:r>
            <a:r>
              <a:rPr kumimoji="1" lang="ja-JP" altLang="en-US" sz="2200" b="1" dirty="0"/>
              <a:t>全タンパク質のアミノ酸に対する予測</a:t>
            </a:r>
          </a:p>
        </p:txBody>
      </p:sp>
      <p:pic>
        <p:nvPicPr>
          <p:cNvPr id="6" name="図 5">
            <a:extLst>
              <a:ext uri="{FF2B5EF4-FFF2-40B4-BE49-F238E27FC236}">
                <a16:creationId xmlns:a16="http://schemas.microsoft.com/office/drawing/2014/main" id="{AB143CC3-819B-D3E7-1064-6261A59F0C37}"/>
              </a:ext>
            </a:extLst>
          </p:cNvPr>
          <p:cNvPicPr>
            <a:picLocks noChangeAspect="1"/>
          </p:cNvPicPr>
          <p:nvPr/>
        </p:nvPicPr>
        <p:blipFill rotWithShape="1">
          <a:blip r:embed="rId3">
            <a:extLst>
              <a:ext uri="{28A0092B-C50C-407E-A947-70E740481C1C}">
                <a14:useLocalDpi xmlns:a14="http://schemas.microsoft.com/office/drawing/2010/main" val="0"/>
              </a:ext>
            </a:extLst>
          </a:blip>
          <a:srcRect l="49737" t="29678" r="18829" b="51717"/>
          <a:stretch/>
        </p:blipFill>
        <p:spPr>
          <a:xfrm>
            <a:off x="5341870" y="4510727"/>
            <a:ext cx="2829105" cy="2113268"/>
          </a:xfrm>
          <a:prstGeom prst="rect">
            <a:avLst/>
          </a:prstGeom>
        </p:spPr>
      </p:pic>
      <p:pic>
        <p:nvPicPr>
          <p:cNvPr id="8" name="図 7">
            <a:extLst>
              <a:ext uri="{FF2B5EF4-FFF2-40B4-BE49-F238E27FC236}">
                <a16:creationId xmlns:a16="http://schemas.microsoft.com/office/drawing/2014/main" id="{5CB6FA5B-3CAD-9BCE-5B72-AD20B929CF46}"/>
              </a:ext>
            </a:extLst>
          </p:cNvPr>
          <p:cNvPicPr>
            <a:picLocks noChangeAspect="1"/>
          </p:cNvPicPr>
          <p:nvPr/>
        </p:nvPicPr>
        <p:blipFill rotWithShape="1">
          <a:blip r:embed="rId4">
            <a:extLst>
              <a:ext uri="{28A0092B-C50C-407E-A947-70E740481C1C}">
                <a14:useLocalDpi xmlns:a14="http://schemas.microsoft.com/office/drawing/2010/main" val="0"/>
              </a:ext>
            </a:extLst>
          </a:blip>
          <a:srcRect l="788" t="5399" r="72544" b="58149"/>
          <a:stretch/>
        </p:blipFill>
        <p:spPr>
          <a:xfrm>
            <a:off x="1064036" y="4648952"/>
            <a:ext cx="2343515" cy="2057072"/>
          </a:xfrm>
          <a:prstGeom prst="rect">
            <a:avLst/>
          </a:prstGeom>
        </p:spPr>
      </p:pic>
      <p:sp>
        <p:nvSpPr>
          <p:cNvPr id="12" name="テキスト ボックス 11">
            <a:extLst>
              <a:ext uri="{FF2B5EF4-FFF2-40B4-BE49-F238E27FC236}">
                <a16:creationId xmlns:a16="http://schemas.microsoft.com/office/drawing/2014/main" id="{E14EAD10-D378-F42E-F864-0728CF3D1184}"/>
              </a:ext>
            </a:extLst>
          </p:cNvPr>
          <p:cNvSpPr txBox="1"/>
          <p:nvPr/>
        </p:nvSpPr>
        <p:spPr>
          <a:xfrm>
            <a:off x="187569" y="3667500"/>
            <a:ext cx="3873435" cy="646331"/>
          </a:xfrm>
          <a:prstGeom prst="rect">
            <a:avLst/>
          </a:prstGeom>
          <a:noFill/>
        </p:spPr>
        <p:txBody>
          <a:bodyPr wrap="square" rtlCol="0">
            <a:spAutoFit/>
          </a:bodyPr>
          <a:lstStyle/>
          <a:p>
            <a:r>
              <a:rPr kumimoji="1" lang="ja-JP" altLang="en-US" dirty="0">
                <a:solidFill>
                  <a:schemeClr val="tx1">
                    <a:lumMod val="95000"/>
                    <a:lumOff val="5000"/>
                  </a:schemeClr>
                </a:solidFill>
              </a:rPr>
              <a:t>予測の</a:t>
            </a:r>
            <a:r>
              <a:rPr kumimoji="1" lang="en-US" altLang="ja-JP" dirty="0">
                <a:solidFill>
                  <a:schemeClr val="tx1">
                    <a:lumMod val="95000"/>
                    <a:lumOff val="5000"/>
                  </a:schemeClr>
                </a:solidFill>
              </a:rPr>
              <a:t>90%</a:t>
            </a:r>
            <a:r>
              <a:rPr kumimoji="1" lang="ja-JP" altLang="en-US" dirty="0">
                <a:solidFill>
                  <a:schemeClr val="tx1">
                    <a:lumMod val="95000"/>
                    <a:lumOff val="5000"/>
                  </a:schemeClr>
                </a:solidFill>
              </a:rPr>
              <a:t>が正解となるように</a:t>
            </a:r>
            <a:endParaRPr kumimoji="1" lang="en-US" altLang="ja-JP" dirty="0">
              <a:solidFill>
                <a:schemeClr val="tx1">
                  <a:lumMod val="95000"/>
                  <a:lumOff val="5000"/>
                </a:schemeClr>
              </a:solidFill>
            </a:endParaRPr>
          </a:p>
          <a:p>
            <a:r>
              <a:rPr kumimoji="1" lang="ja-JP" altLang="en-US" dirty="0">
                <a:solidFill>
                  <a:schemeClr val="tx1">
                    <a:lumMod val="95000"/>
                    <a:lumOff val="5000"/>
                  </a:schemeClr>
                </a:solidFill>
              </a:rPr>
              <a:t>良性</a:t>
            </a:r>
            <a:r>
              <a:rPr kumimoji="1" lang="en-US" altLang="ja-JP" dirty="0">
                <a:solidFill>
                  <a:schemeClr val="tx1">
                    <a:lumMod val="95000"/>
                    <a:lumOff val="5000"/>
                  </a:schemeClr>
                </a:solidFill>
              </a:rPr>
              <a:t>/</a:t>
            </a:r>
            <a:r>
              <a:rPr kumimoji="1" lang="ja-JP" altLang="en-US" dirty="0">
                <a:solidFill>
                  <a:schemeClr val="tx1">
                    <a:lumMod val="95000"/>
                    <a:lumOff val="5000"/>
                  </a:schemeClr>
                </a:solidFill>
              </a:rPr>
              <a:t>不明</a:t>
            </a:r>
            <a:r>
              <a:rPr kumimoji="1" lang="en-US" altLang="ja-JP" dirty="0">
                <a:solidFill>
                  <a:schemeClr val="tx1">
                    <a:lumMod val="95000"/>
                    <a:lumOff val="5000"/>
                  </a:schemeClr>
                </a:solidFill>
              </a:rPr>
              <a:t>/</a:t>
            </a:r>
            <a:r>
              <a:rPr kumimoji="1" lang="ja-JP" altLang="en-US" dirty="0">
                <a:solidFill>
                  <a:schemeClr val="tx1">
                    <a:lumMod val="95000"/>
                    <a:lumOff val="5000"/>
                  </a:schemeClr>
                </a:solidFill>
              </a:rPr>
              <a:t>病原性の閾値を設定した</a:t>
            </a:r>
            <a:endParaRPr kumimoji="1" lang="en-US" altLang="ja-JP" dirty="0">
              <a:solidFill>
                <a:schemeClr val="tx1">
                  <a:lumMod val="95000"/>
                  <a:lumOff val="5000"/>
                </a:schemeClr>
              </a:solidFill>
            </a:endParaRPr>
          </a:p>
        </p:txBody>
      </p:sp>
      <p:sp>
        <p:nvSpPr>
          <p:cNvPr id="14" name="正方形/長方形 13">
            <a:extLst>
              <a:ext uri="{FF2B5EF4-FFF2-40B4-BE49-F238E27FC236}">
                <a16:creationId xmlns:a16="http://schemas.microsoft.com/office/drawing/2014/main" id="{6F008398-78CF-7860-6753-D33096B5C18D}"/>
              </a:ext>
            </a:extLst>
          </p:cNvPr>
          <p:cNvSpPr/>
          <p:nvPr/>
        </p:nvSpPr>
        <p:spPr>
          <a:xfrm>
            <a:off x="152282" y="3699774"/>
            <a:ext cx="72000"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5" name="テキスト ボックス 14">
            <a:extLst>
              <a:ext uri="{FF2B5EF4-FFF2-40B4-BE49-F238E27FC236}">
                <a16:creationId xmlns:a16="http://schemas.microsoft.com/office/drawing/2014/main" id="{1A9FACFE-2DD1-BC39-82CA-342DBFC1CEC1}"/>
              </a:ext>
            </a:extLst>
          </p:cNvPr>
          <p:cNvSpPr txBox="1"/>
          <p:nvPr/>
        </p:nvSpPr>
        <p:spPr>
          <a:xfrm>
            <a:off x="4760494" y="3667500"/>
            <a:ext cx="4536000" cy="369332"/>
          </a:xfrm>
          <a:prstGeom prst="rect">
            <a:avLst/>
          </a:prstGeom>
          <a:noFill/>
        </p:spPr>
        <p:txBody>
          <a:bodyPr wrap="square" rtlCol="0">
            <a:spAutoFit/>
          </a:bodyPr>
          <a:lstStyle/>
          <a:p>
            <a:r>
              <a:rPr kumimoji="1" lang="ja-JP" altLang="en-US" dirty="0">
                <a:solidFill>
                  <a:schemeClr val="tx1">
                    <a:lumMod val="95000"/>
                    <a:lumOff val="5000"/>
                  </a:schemeClr>
                </a:solidFill>
              </a:rPr>
              <a:t>他モデルより多くの変異を判定できた</a:t>
            </a:r>
            <a:endParaRPr kumimoji="1" lang="en-US" altLang="ja-JP" dirty="0">
              <a:solidFill>
                <a:schemeClr val="tx1">
                  <a:lumMod val="95000"/>
                  <a:lumOff val="5000"/>
                </a:schemeClr>
              </a:solidFill>
            </a:endParaRPr>
          </a:p>
        </p:txBody>
      </p:sp>
      <p:sp>
        <p:nvSpPr>
          <p:cNvPr id="16" name="正方形/長方形 15">
            <a:extLst>
              <a:ext uri="{FF2B5EF4-FFF2-40B4-BE49-F238E27FC236}">
                <a16:creationId xmlns:a16="http://schemas.microsoft.com/office/drawing/2014/main" id="{FA84ECC3-6095-153C-99A3-1DF0CBAD102D}"/>
              </a:ext>
            </a:extLst>
          </p:cNvPr>
          <p:cNvSpPr/>
          <p:nvPr/>
        </p:nvSpPr>
        <p:spPr>
          <a:xfrm>
            <a:off x="4724494" y="3699774"/>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7" name="テキスト ボックス 16">
            <a:extLst>
              <a:ext uri="{FF2B5EF4-FFF2-40B4-BE49-F238E27FC236}">
                <a16:creationId xmlns:a16="http://schemas.microsoft.com/office/drawing/2014/main" id="{1166D05A-3D58-101D-1642-BA001E6FD2BC}"/>
              </a:ext>
            </a:extLst>
          </p:cNvPr>
          <p:cNvSpPr txBox="1"/>
          <p:nvPr/>
        </p:nvSpPr>
        <p:spPr>
          <a:xfrm>
            <a:off x="187569" y="4346577"/>
            <a:ext cx="2566530" cy="307777"/>
          </a:xfrm>
          <a:prstGeom prst="rect">
            <a:avLst/>
          </a:prstGeom>
          <a:noFill/>
        </p:spPr>
        <p:txBody>
          <a:bodyPr wrap="square" rtlCol="0">
            <a:spAutoFit/>
          </a:bodyPr>
          <a:lstStyle/>
          <a:p>
            <a:r>
              <a:rPr kumimoji="1" lang="ja-JP" altLang="en-US" sz="1400" dirty="0">
                <a:solidFill>
                  <a:schemeClr val="tx1">
                    <a:lumMod val="95000"/>
                    <a:lumOff val="5000"/>
                  </a:schemeClr>
                </a:solidFill>
              </a:rPr>
              <a:t>✔ </a:t>
            </a:r>
            <a:r>
              <a:rPr kumimoji="1" lang="en-US" altLang="ja-JP" sz="1400" dirty="0" err="1">
                <a:solidFill>
                  <a:schemeClr val="tx1">
                    <a:lumMod val="95000"/>
                    <a:lumOff val="5000"/>
                  </a:schemeClr>
                </a:solidFill>
              </a:rPr>
              <a:t>ClinVar</a:t>
            </a:r>
            <a:r>
              <a:rPr kumimoji="1" lang="en-US" altLang="ja-JP" sz="1400" dirty="0">
                <a:solidFill>
                  <a:schemeClr val="tx1">
                    <a:lumMod val="95000"/>
                    <a:lumOff val="5000"/>
                  </a:schemeClr>
                </a:solidFill>
              </a:rPr>
              <a:t> test set</a:t>
            </a:r>
            <a:r>
              <a:rPr kumimoji="1" lang="ja-JP" altLang="en-US" sz="1400" dirty="0">
                <a:solidFill>
                  <a:schemeClr val="tx1">
                    <a:lumMod val="95000"/>
                    <a:lumOff val="5000"/>
                  </a:schemeClr>
                </a:solidFill>
              </a:rPr>
              <a:t>で実施</a:t>
            </a:r>
          </a:p>
        </p:txBody>
      </p:sp>
      <p:sp>
        <p:nvSpPr>
          <p:cNvPr id="5" name="テキスト ボックス 4">
            <a:extLst>
              <a:ext uri="{FF2B5EF4-FFF2-40B4-BE49-F238E27FC236}">
                <a16:creationId xmlns:a16="http://schemas.microsoft.com/office/drawing/2014/main" id="{89A09A0D-8CCC-551E-2B33-2914C9CD1D1C}"/>
              </a:ext>
            </a:extLst>
          </p:cNvPr>
          <p:cNvSpPr txBox="1"/>
          <p:nvPr/>
        </p:nvSpPr>
        <p:spPr>
          <a:xfrm>
            <a:off x="115568" y="520469"/>
            <a:ext cx="7308273" cy="369332"/>
          </a:xfrm>
          <a:prstGeom prst="rect">
            <a:avLst/>
          </a:prstGeom>
          <a:noFill/>
        </p:spPr>
        <p:txBody>
          <a:bodyPr wrap="square" rtlCol="0">
            <a:spAutoFit/>
          </a:bodyPr>
          <a:lstStyle/>
          <a:p>
            <a:r>
              <a:rPr kumimoji="1" lang="ja-JP" altLang="en-US" dirty="0">
                <a:solidFill>
                  <a:schemeClr val="tx1">
                    <a:lumMod val="95000"/>
                    <a:lumOff val="5000"/>
                  </a:schemeClr>
                </a:solidFill>
              </a:rPr>
              <a:t>予測値と</a:t>
            </a:r>
            <a:r>
              <a:rPr kumimoji="1" lang="en-US" altLang="ja-JP" dirty="0" err="1">
                <a:solidFill>
                  <a:schemeClr val="tx1">
                    <a:lumMod val="95000"/>
                    <a:lumOff val="5000"/>
                  </a:schemeClr>
                </a:solidFill>
              </a:rPr>
              <a:t>ClinVar</a:t>
            </a:r>
            <a:r>
              <a:rPr kumimoji="1" lang="ja-JP" altLang="en-US" dirty="0">
                <a:solidFill>
                  <a:schemeClr val="tx1">
                    <a:lumMod val="95000"/>
                    <a:lumOff val="5000"/>
                  </a:schemeClr>
                </a:solidFill>
              </a:rPr>
              <a:t>での正答率を対応付けた </a:t>
            </a:r>
            <a:r>
              <a:rPr kumimoji="1" lang="en-US" altLang="ja-JP" dirty="0">
                <a:solidFill>
                  <a:schemeClr val="tx1">
                    <a:lumMod val="95000"/>
                    <a:lumOff val="5000"/>
                  </a:schemeClr>
                </a:solidFill>
              </a:rPr>
              <a:t>(calibration)</a:t>
            </a:r>
          </a:p>
        </p:txBody>
      </p:sp>
      <p:sp>
        <p:nvSpPr>
          <p:cNvPr id="7" name="正方形/長方形 6">
            <a:extLst>
              <a:ext uri="{FF2B5EF4-FFF2-40B4-BE49-F238E27FC236}">
                <a16:creationId xmlns:a16="http://schemas.microsoft.com/office/drawing/2014/main" id="{8CC4BD0C-0002-B275-673A-4D0F83F87CA4}"/>
              </a:ext>
            </a:extLst>
          </p:cNvPr>
          <p:cNvSpPr/>
          <p:nvPr/>
        </p:nvSpPr>
        <p:spPr>
          <a:xfrm>
            <a:off x="80282" y="586962"/>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0" name="テキスト ボックス 9">
            <a:extLst>
              <a:ext uri="{FF2B5EF4-FFF2-40B4-BE49-F238E27FC236}">
                <a16:creationId xmlns:a16="http://schemas.microsoft.com/office/drawing/2014/main" id="{13DA6C26-2072-02AF-5A49-987A651F2F32}"/>
              </a:ext>
            </a:extLst>
          </p:cNvPr>
          <p:cNvSpPr txBox="1"/>
          <p:nvPr/>
        </p:nvSpPr>
        <p:spPr>
          <a:xfrm>
            <a:off x="4457651" y="1120831"/>
            <a:ext cx="4403305" cy="523220"/>
          </a:xfrm>
          <a:prstGeom prst="rect">
            <a:avLst/>
          </a:prstGeom>
          <a:noFill/>
        </p:spPr>
        <p:txBody>
          <a:bodyPr wrap="square" rtlCol="0">
            <a:spAutoFit/>
          </a:bodyPr>
          <a:lstStyle/>
          <a:p>
            <a:r>
              <a:rPr kumimoji="1" lang="en-US" altLang="ja-JP" sz="1400" dirty="0" err="1">
                <a:solidFill>
                  <a:schemeClr val="tx1">
                    <a:lumMod val="95000"/>
                    <a:lumOff val="5000"/>
                  </a:schemeClr>
                </a:solidFill>
              </a:rPr>
              <a:t>ClinVar</a:t>
            </a:r>
            <a:r>
              <a:rPr kumimoji="1" lang="ja-JP" altLang="en-US" sz="1400" dirty="0">
                <a:solidFill>
                  <a:schemeClr val="tx1">
                    <a:lumMod val="95000"/>
                    <a:lumOff val="5000"/>
                  </a:schemeClr>
                </a:solidFill>
              </a:rPr>
              <a:t>の</a:t>
            </a:r>
            <a:r>
              <a:rPr kumimoji="1" lang="en-US" altLang="ja-JP" sz="1400" dirty="0">
                <a:solidFill>
                  <a:schemeClr val="tx1">
                    <a:lumMod val="95000"/>
                    <a:lumOff val="5000"/>
                  </a:schemeClr>
                </a:solidFill>
              </a:rPr>
              <a:t>validation set</a:t>
            </a:r>
            <a:r>
              <a:rPr kumimoji="1" lang="ja-JP" altLang="en-US" sz="1400" dirty="0">
                <a:solidFill>
                  <a:schemeClr val="tx1">
                    <a:lumMod val="95000"/>
                    <a:lumOff val="5000"/>
                  </a:schemeClr>
                </a:solidFill>
              </a:rPr>
              <a:t>について</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予測と正解の関係に</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シグモイド曲線をフィッティングした</a:t>
            </a:r>
          </a:p>
        </p:txBody>
      </p:sp>
      <p:sp>
        <p:nvSpPr>
          <p:cNvPr id="11" name="テキスト ボックス 10">
            <a:extLst>
              <a:ext uri="{FF2B5EF4-FFF2-40B4-BE49-F238E27FC236}">
                <a16:creationId xmlns:a16="http://schemas.microsoft.com/office/drawing/2014/main" id="{8514B00F-F6C5-9E52-C76B-CA0BC4E91472}"/>
              </a:ext>
            </a:extLst>
          </p:cNvPr>
          <p:cNvSpPr txBox="1"/>
          <p:nvPr/>
        </p:nvSpPr>
        <p:spPr>
          <a:xfrm>
            <a:off x="4724281" y="4136028"/>
            <a:ext cx="4420281" cy="307777"/>
          </a:xfrm>
          <a:prstGeom prst="rect">
            <a:avLst/>
          </a:prstGeom>
          <a:noFill/>
        </p:spPr>
        <p:txBody>
          <a:bodyPr wrap="square" rtlCol="0">
            <a:spAutoFit/>
          </a:bodyPr>
          <a:lstStyle/>
          <a:p>
            <a:r>
              <a:rPr kumimoji="1" lang="ja-JP" altLang="en-US" sz="1400" dirty="0">
                <a:solidFill>
                  <a:schemeClr val="tx1">
                    <a:lumMod val="95000"/>
                    <a:lumOff val="5000"/>
                  </a:schemeClr>
                </a:solidFill>
              </a:rPr>
              <a:t>✔ 他モデルで同様に閾値を設定した場合と比較</a:t>
            </a:r>
          </a:p>
        </p:txBody>
      </p:sp>
      <p:pic>
        <p:nvPicPr>
          <p:cNvPr id="20" name="図 19" descr="ダイアグラム&#10;&#10;自動的に生成された説明">
            <a:extLst>
              <a:ext uri="{FF2B5EF4-FFF2-40B4-BE49-F238E27FC236}">
                <a16:creationId xmlns:a16="http://schemas.microsoft.com/office/drawing/2014/main" id="{BA349AC4-F451-31D9-2AB8-0836D9AA30F3}"/>
              </a:ext>
            </a:extLst>
          </p:cNvPr>
          <p:cNvPicPr>
            <a:picLocks noChangeAspect="1"/>
          </p:cNvPicPr>
          <p:nvPr/>
        </p:nvPicPr>
        <p:blipFill rotWithShape="1">
          <a:blip r:embed="rId5">
            <a:extLst>
              <a:ext uri="{28A0092B-C50C-407E-A947-70E740481C1C}">
                <a14:useLocalDpi xmlns:a14="http://schemas.microsoft.com/office/drawing/2010/main" val="0"/>
              </a:ext>
            </a:extLst>
          </a:blip>
          <a:srcRect l="2473" t="29265" r="59839" b="52445"/>
          <a:stretch/>
        </p:blipFill>
        <p:spPr>
          <a:xfrm>
            <a:off x="533403" y="1282339"/>
            <a:ext cx="3354162" cy="2056304"/>
          </a:xfrm>
          <a:prstGeom prst="rect">
            <a:avLst/>
          </a:prstGeom>
        </p:spPr>
      </p:pic>
      <p:sp>
        <p:nvSpPr>
          <p:cNvPr id="21" name="矢印: 下 20">
            <a:extLst>
              <a:ext uri="{FF2B5EF4-FFF2-40B4-BE49-F238E27FC236}">
                <a16:creationId xmlns:a16="http://schemas.microsoft.com/office/drawing/2014/main" id="{969265E4-16BC-7E1E-BD4C-D2B11C0FC5AA}"/>
              </a:ext>
            </a:extLst>
          </p:cNvPr>
          <p:cNvSpPr/>
          <p:nvPr/>
        </p:nvSpPr>
        <p:spPr>
          <a:xfrm rot="16200000">
            <a:off x="3812173" y="5113484"/>
            <a:ext cx="1290957" cy="372696"/>
          </a:xfrm>
          <a:prstGeom prst="downArrow">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FCB5283F-F2A3-F820-8F3B-C872566E0DB0}"/>
              </a:ext>
            </a:extLst>
          </p:cNvPr>
          <p:cNvSpPr txBox="1"/>
          <p:nvPr/>
        </p:nvSpPr>
        <p:spPr>
          <a:xfrm>
            <a:off x="215701" y="966943"/>
            <a:ext cx="3989566"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a:solidFill>
                  <a:schemeClr val="tx1">
                    <a:lumMod val="95000"/>
                    <a:lumOff val="5000"/>
                  </a:schemeClr>
                </a:solidFill>
              </a:rPr>
              <a:t>予測値と正答率を概ね対応づけた</a:t>
            </a:r>
            <a:endParaRPr kumimoji="1" lang="ja-JP" altLang="en-US" sz="1400" dirty="0">
              <a:solidFill>
                <a:schemeClr val="tx1">
                  <a:lumMod val="95000"/>
                  <a:lumOff val="5000"/>
                </a:schemeClr>
              </a:solidFill>
            </a:endParaRPr>
          </a:p>
        </p:txBody>
      </p:sp>
    </p:spTree>
    <p:extLst>
      <p:ext uri="{BB962C8B-B14F-4D97-AF65-F5344CB8AC3E}">
        <p14:creationId xmlns:p14="http://schemas.microsoft.com/office/powerpoint/2010/main" val="25505665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5 </a:t>
            </a:r>
            <a:r>
              <a:rPr kumimoji="1" lang="ja-JP" altLang="en-US" sz="2200" b="1" dirty="0"/>
              <a:t>全タンパク質のアミノ酸に対する予測</a:t>
            </a:r>
          </a:p>
        </p:txBody>
      </p:sp>
      <p:sp>
        <p:nvSpPr>
          <p:cNvPr id="18" name="テキスト ボックス 17">
            <a:extLst>
              <a:ext uri="{FF2B5EF4-FFF2-40B4-BE49-F238E27FC236}">
                <a16:creationId xmlns:a16="http://schemas.microsoft.com/office/drawing/2014/main" id="{0FA06DA2-A3B6-4342-43AA-DE26975A66BF}"/>
              </a:ext>
            </a:extLst>
          </p:cNvPr>
          <p:cNvSpPr txBox="1"/>
          <p:nvPr/>
        </p:nvSpPr>
        <p:spPr>
          <a:xfrm>
            <a:off x="116674" y="564933"/>
            <a:ext cx="7946671" cy="369332"/>
          </a:xfrm>
          <a:prstGeom prst="rect">
            <a:avLst/>
          </a:prstGeom>
          <a:noFill/>
        </p:spPr>
        <p:txBody>
          <a:bodyPr wrap="square" rtlCol="0">
            <a:spAutoFit/>
          </a:bodyPr>
          <a:lstStyle/>
          <a:p>
            <a:r>
              <a:rPr kumimoji="1" lang="ja-JP" altLang="en-US" dirty="0">
                <a:solidFill>
                  <a:schemeClr val="tx1">
                    <a:lumMod val="95000"/>
                    <a:lumOff val="5000"/>
                  </a:schemeClr>
                </a:solidFill>
              </a:rPr>
              <a:t>ヒトプロテオームの全アミノ酸変異の病原性予測データベースを公開した。</a:t>
            </a:r>
            <a:endParaRPr kumimoji="1" lang="en-US" altLang="ja-JP" dirty="0">
              <a:solidFill>
                <a:schemeClr val="tx1">
                  <a:lumMod val="95000"/>
                  <a:lumOff val="5000"/>
                </a:schemeClr>
              </a:solidFill>
            </a:endParaRPr>
          </a:p>
        </p:txBody>
      </p:sp>
      <p:sp>
        <p:nvSpPr>
          <p:cNvPr id="19" name="正方形/長方形 18">
            <a:extLst>
              <a:ext uri="{FF2B5EF4-FFF2-40B4-BE49-F238E27FC236}">
                <a16:creationId xmlns:a16="http://schemas.microsoft.com/office/drawing/2014/main" id="{FE3CF5E3-1FCA-22EC-B888-ACD06A498E6D}"/>
              </a:ext>
            </a:extLst>
          </p:cNvPr>
          <p:cNvSpPr/>
          <p:nvPr/>
        </p:nvSpPr>
        <p:spPr>
          <a:xfrm>
            <a:off x="80674" y="586836"/>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3" name="図 2">
            <a:extLst>
              <a:ext uri="{FF2B5EF4-FFF2-40B4-BE49-F238E27FC236}">
                <a16:creationId xmlns:a16="http://schemas.microsoft.com/office/drawing/2014/main" id="{4A76D6FC-4C7F-3A9C-D16A-511DCE68190B}"/>
              </a:ext>
            </a:extLst>
          </p:cNvPr>
          <p:cNvPicPr>
            <a:picLocks noChangeAspect="1"/>
          </p:cNvPicPr>
          <p:nvPr/>
        </p:nvPicPr>
        <p:blipFill rotWithShape="1">
          <a:blip r:embed="rId3">
            <a:extLst>
              <a:ext uri="{28A0092B-C50C-407E-A947-70E740481C1C}">
                <a14:useLocalDpi xmlns:a14="http://schemas.microsoft.com/office/drawing/2010/main" val="0"/>
              </a:ext>
            </a:extLst>
          </a:blip>
          <a:srcRect l="-109" r="-1" b="75599"/>
          <a:stretch/>
        </p:blipFill>
        <p:spPr>
          <a:xfrm>
            <a:off x="754207" y="1043391"/>
            <a:ext cx="7309138" cy="950186"/>
          </a:xfrm>
          <a:prstGeom prst="rect">
            <a:avLst/>
          </a:prstGeom>
        </p:spPr>
      </p:pic>
      <p:sp>
        <p:nvSpPr>
          <p:cNvPr id="2" name="テキスト ボックス 1">
            <a:extLst>
              <a:ext uri="{FF2B5EF4-FFF2-40B4-BE49-F238E27FC236}">
                <a16:creationId xmlns:a16="http://schemas.microsoft.com/office/drawing/2014/main" id="{ECEFDFCD-CB6C-203E-4424-3457BDE194B2}"/>
              </a:ext>
            </a:extLst>
          </p:cNvPr>
          <p:cNvSpPr txBox="1"/>
          <p:nvPr/>
        </p:nvSpPr>
        <p:spPr>
          <a:xfrm>
            <a:off x="252918" y="940406"/>
            <a:ext cx="480507" cy="307777"/>
          </a:xfrm>
          <a:prstGeom prst="rect">
            <a:avLst/>
          </a:prstGeom>
          <a:noFill/>
        </p:spPr>
        <p:txBody>
          <a:bodyPr wrap="square" rtlCol="0">
            <a:spAutoFit/>
          </a:bodyPr>
          <a:lstStyle/>
          <a:p>
            <a:r>
              <a:rPr kumimoji="1" lang="en-US" altLang="ja-JP" sz="1400" dirty="0">
                <a:solidFill>
                  <a:schemeClr val="tx1">
                    <a:lumMod val="95000"/>
                    <a:lumOff val="5000"/>
                  </a:schemeClr>
                </a:solidFill>
              </a:rPr>
              <a:t>(</a:t>
            </a:r>
            <a:r>
              <a:rPr kumimoji="1" lang="ja-JP" altLang="en-US" sz="1400" dirty="0">
                <a:solidFill>
                  <a:schemeClr val="tx1">
                    <a:lumMod val="95000"/>
                    <a:lumOff val="5000"/>
                  </a:schemeClr>
                </a:solidFill>
              </a:rPr>
              <a:t>例</a:t>
            </a:r>
            <a:r>
              <a:rPr kumimoji="1" lang="en-US" altLang="ja-JP" sz="1400" dirty="0">
                <a:solidFill>
                  <a:schemeClr val="tx1">
                    <a:lumMod val="95000"/>
                    <a:lumOff val="5000"/>
                  </a:schemeClr>
                </a:solidFill>
              </a:rPr>
              <a:t>)</a:t>
            </a:r>
            <a:endParaRPr kumimoji="1" lang="ja-JP" altLang="en-US" sz="1400" dirty="0">
              <a:solidFill>
                <a:schemeClr val="tx1">
                  <a:lumMod val="95000"/>
                  <a:lumOff val="5000"/>
                </a:schemeClr>
              </a:solidFill>
            </a:endParaRPr>
          </a:p>
        </p:txBody>
      </p:sp>
      <p:sp>
        <p:nvSpPr>
          <p:cNvPr id="5" name="テキスト ボックス 4">
            <a:extLst>
              <a:ext uri="{FF2B5EF4-FFF2-40B4-BE49-F238E27FC236}">
                <a16:creationId xmlns:a16="http://schemas.microsoft.com/office/drawing/2014/main" id="{703EA69F-EF37-E248-A960-85171A0F387E}"/>
              </a:ext>
            </a:extLst>
          </p:cNvPr>
          <p:cNvSpPr txBox="1"/>
          <p:nvPr/>
        </p:nvSpPr>
        <p:spPr>
          <a:xfrm>
            <a:off x="80491" y="2867938"/>
            <a:ext cx="6736768"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別の研究グループが検索サイトを整備していた</a:t>
            </a:r>
          </a:p>
        </p:txBody>
      </p:sp>
      <p:sp>
        <p:nvSpPr>
          <p:cNvPr id="7" name="テキスト ボックス 6">
            <a:extLst>
              <a:ext uri="{FF2B5EF4-FFF2-40B4-BE49-F238E27FC236}">
                <a16:creationId xmlns:a16="http://schemas.microsoft.com/office/drawing/2014/main" id="{AA4834DC-B0E5-2AAB-E1C6-6A666367C3A0}"/>
              </a:ext>
            </a:extLst>
          </p:cNvPr>
          <p:cNvSpPr txBox="1"/>
          <p:nvPr/>
        </p:nvSpPr>
        <p:spPr>
          <a:xfrm>
            <a:off x="1344197" y="1907537"/>
            <a:ext cx="1100239" cy="523220"/>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a:t>
            </a:r>
            <a:endParaRPr kumimoji="1" lang="en-US" altLang="ja-JP" sz="1400" dirty="0">
              <a:solidFill>
                <a:schemeClr val="tx1">
                  <a:lumMod val="95000"/>
                  <a:lumOff val="5000"/>
                </a:schemeClr>
              </a:solidFill>
            </a:endParaRPr>
          </a:p>
          <a:p>
            <a:pPr algn="ctr"/>
            <a:r>
              <a:rPr kumimoji="1" lang="ja-JP" altLang="en-US" sz="1400" dirty="0">
                <a:solidFill>
                  <a:schemeClr val="tx1">
                    <a:lumMod val="95000"/>
                    <a:lumOff val="5000"/>
                  </a:schemeClr>
                </a:solidFill>
              </a:rPr>
              <a:t>変異の位置</a:t>
            </a:r>
          </a:p>
        </p:txBody>
      </p:sp>
      <p:sp>
        <p:nvSpPr>
          <p:cNvPr id="9" name="テキスト ボックス 8">
            <a:extLst>
              <a:ext uri="{FF2B5EF4-FFF2-40B4-BE49-F238E27FC236}">
                <a16:creationId xmlns:a16="http://schemas.microsoft.com/office/drawing/2014/main" id="{40DE1363-DF5B-6EA8-0778-344773D67F58}"/>
              </a:ext>
            </a:extLst>
          </p:cNvPr>
          <p:cNvSpPr txBox="1"/>
          <p:nvPr/>
        </p:nvSpPr>
        <p:spPr>
          <a:xfrm>
            <a:off x="5769833" y="1907537"/>
            <a:ext cx="1545367" cy="523220"/>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a:t>
            </a:r>
            <a:endParaRPr kumimoji="1" lang="en-US" altLang="ja-JP" sz="1400" dirty="0">
              <a:solidFill>
                <a:schemeClr val="tx1">
                  <a:lumMod val="95000"/>
                  <a:lumOff val="5000"/>
                </a:schemeClr>
              </a:solidFill>
            </a:endParaRPr>
          </a:p>
          <a:p>
            <a:pPr algn="ctr"/>
            <a:r>
              <a:rPr kumimoji="1" lang="ja-JP" altLang="en-US" sz="1400" dirty="0">
                <a:solidFill>
                  <a:schemeClr val="tx1">
                    <a:lumMod val="95000"/>
                    <a:lumOff val="5000"/>
                  </a:schemeClr>
                </a:solidFill>
              </a:rPr>
              <a:t>病原性予測確率</a:t>
            </a:r>
          </a:p>
        </p:txBody>
      </p:sp>
      <p:sp>
        <p:nvSpPr>
          <p:cNvPr id="10" name="テキスト ボックス 9">
            <a:extLst>
              <a:ext uri="{FF2B5EF4-FFF2-40B4-BE49-F238E27FC236}">
                <a16:creationId xmlns:a16="http://schemas.microsoft.com/office/drawing/2014/main" id="{CC9619A9-5847-3EC4-FC2E-DC21E318096D}"/>
              </a:ext>
            </a:extLst>
          </p:cNvPr>
          <p:cNvSpPr txBox="1"/>
          <p:nvPr/>
        </p:nvSpPr>
        <p:spPr>
          <a:xfrm>
            <a:off x="7042765" y="1907537"/>
            <a:ext cx="1293016" cy="523220"/>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a:t>
            </a:r>
            <a:endParaRPr kumimoji="1" lang="en-US" altLang="ja-JP" sz="1400" dirty="0">
              <a:solidFill>
                <a:schemeClr val="tx1">
                  <a:lumMod val="95000"/>
                  <a:lumOff val="5000"/>
                </a:schemeClr>
              </a:solidFill>
            </a:endParaRPr>
          </a:p>
          <a:p>
            <a:pPr algn="ctr"/>
            <a:r>
              <a:rPr kumimoji="1" lang="ja-JP" altLang="en-US" sz="1400" dirty="0">
                <a:solidFill>
                  <a:schemeClr val="tx1">
                    <a:lumMod val="95000"/>
                    <a:lumOff val="5000"/>
                  </a:schemeClr>
                </a:solidFill>
              </a:rPr>
              <a:t>病原性分類</a:t>
            </a:r>
          </a:p>
        </p:txBody>
      </p:sp>
      <p:sp>
        <p:nvSpPr>
          <p:cNvPr id="11" name="テキスト ボックス 10">
            <a:extLst>
              <a:ext uri="{FF2B5EF4-FFF2-40B4-BE49-F238E27FC236}">
                <a16:creationId xmlns:a16="http://schemas.microsoft.com/office/drawing/2014/main" id="{63444949-DB0C-4570-F40F-816AA350D2F7}"/>
              </a:ext>
            </a:extLst>
          </p:cNvPr>
          <p:cNvSpPr txBox="1"/>
          <p:nvPr/>
        </p:nvSpPr>
        <p:spPr>
          <a:xfrm>
            <a:off x="5123380" y="1912908"/>
            <a:ext cx="822556" cy="523220"/>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a:t>
            </a:r>
            <a:endParaRPr kumimoji="1" lang="en-US" altLang="ja-JP" sz="1400" dirty="0">
              <a:solidFill>
                <a:schemeClr val="tx1">
                  <a:lumMod val="95000"/>
                  <a:lumOff val="5000"/>
                </a:schemeClr>
              </a:solidFill>
            </a:endParaRPr>
          </a:p>
          <a:p>
            <a:pPr algn="ctr"/>
            <a:r>
              <a:rPr kumimoji="1" lang="ja-JP" altLang="en-US" sz="1400" dirty="0">
                <a:solidFill>
                  <a:schemeClr val="tx1">
                    <a:lumMod val="95000"/>
                    <a:lumOff val="5000"/>
                  </a:schemeClr>
                </a:solidFill>
              </a:rPr>
              <a:t>変異先</a:t>
            </a:r>
          </a:p>
        </p:txBody>
      </p:sp>
      <p:sp>
        <p:nvSpPr>
          <p:cNvPr id="13" name="テキスト ボックス 12">
            <a:extLst>
              <a:ext uri="{FF2B5EF4-FFF2-40B4-BE49-F238E27FC236}">
                <a16:creationId xmlns:a16="http://schemas.microsoft.com/office/drawing/2014/main" id="{090564FA-6F29-AF53-2E80-D9E68E303364}"/>
              </a:ext>
            </a:extLst>
          </p:cNvPr>
          <p:cNvSpPr txBox="1"/>
          <p:nvPr/>
        </p:nvSpPr>
        <p:spPr>
          <a:xfrm>
            <a:off x="3090889" y="1902167"/>
            <a:ext cx="1291757" cy="523220"/>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a:t>
            </a:r>
            <a:endParaRPr kumimoji="1" lang="en-US" altLang="ja-JP" sz="1400" dirty="0">
              <a:solidFill>
                <a:schemeClr val="tx1">
                  <a:lumMod val="95000"/>
                  <a:lumOff val="5000"/>
                </a:schemeClr>
              </a:solidFill>
            </a:endParaRPr>
          </a:p>
          <a:p>
            <a:pPr algn="ctr"/>
            <a:r>
              <a:rPr kumimoji="1" lang="ja-JP" altLang="en-US" sz="1400" dirty="0">
                <a:solidFill>
                  <a:schemeClr val="tx1">
                    <a:lumMod val="95000"/>
                    <a:lumOff val="5000"/>
                  </a:schemeClr>
                </a:solidFill>
              </a:rPr>
              <a:t>タンパク質</a:t>
            </a:r>
          </a:p>
        </p:txBody>
      </p:sp>
      <p:pic>
        <p:nvPicPr>
          <p:cNvPr id="21" name="図 20" descr="グラフィカル ユーザー インターフェイス, テキスト, アプリケーション&#10;&#10;自動的に生成された説明">
            <a:extLst>
              <a:ext uri="{FF2B5EF4-FFF2-40B4-BE49-F238E27FC236}">
                <a16:creationId xmlns:a16="http://schemas.microsoft.com/office/drawing/2014/main" id="{9FF138DC-D03C-7692-086C-D74F541EAD59}"/>
              </a:ext>
            </a:extLst>
          </p:cNvPr>
          <p:cNvPicPr>
            <a:picLocks noChangeAspect="1"/>
          </p:cNvPicPr>
          <p:nvPr/>
        </p:nvPicPr>
        <p:blipFill rotWithShape="1">
          <a:blip r:embed="rId4">
            <a:extLst>
              <a:ext uri="{28A0092B-C50C-407E-A947-70E740481C1C}">
                <a14:useLocalDpi xmlns:a14="http://schemas.microsoft.com/office/drawing/2010/main" val="0"/>
              </a:ext>
            </a:extLst>
          </a:blip>
          <a:srcRect r="61754" b="14597"/>
          <a:stretch/>
        </p:blipFill>
        <p:spPr>
          <a:xfrm>
            <a:off x="1115540" y="3546691"/>
            <a:ext cx="2395626" cy="2781805"/>
          </a:xfrm>
          <a:prstGeom prst="rect">
            <a:avLst/>
          </a:prstGeom>
        </p:spPr>
      </p:pic>
      <p:pic>
        <p:nvPicPr>
          <p:cNvPr id="23" name="図 22" descr="グラフィカル ユーザー インターフェイス, アプリケーション, Teams&#10;&#10;自動的に生成された説明">
            <a:extLst>
              <a:ext uri="{FF2B5EF4-FFF2-40B4-BE49-F238E27FC236}">
                <a16:creationId xmlns:a16="http://schemas.microsoft.com/office/drawing/2014/main" id="{9CDC80FF-91D5-F772-F57E-A0AE287E6C35}"/>
              </a:ext>
            </a:extLst>
          </p:cNvPr>
          <p:cNvPicPr>
            <a:picLocks noChangeAspect="1"/>
          </p:cNvPicPr>
          <p:nvPr/>
        </p:nvPicPr>
        <p:blipFill rotWithShape="1">
          <a:blip r:embed="rId5">
            <a:extLst>
              <a:ext uri="{28A0092B-C50C-407E-A947-70E740481C1C}">
                <a14:useLocalDpi xmlns:a14="http://schemas.microsoft.com/office/drawing/2010/main" val="0"/>
              </a:ext>
            </a:extLst>
          </a:blip>
          <a:srcRect r="41986" b="15030"/>
          <a:stretch/>
        </p:blipFill>
        <p:spPr>
          <a:xfrm>
            <a:off x="4259877" y="3529739"/>
            <a:ext cx="3633867" cy="2781805"/>
          </a:xfrm>
          <a:prstGeom prst="rect">
            <a:avLst/>
          </a:prstGeom>
        </p:spPr>
      </p:pic>
      <p:sp>
        <p:nvSpPr>
          <p:cNvPr id="24" name="矢印: 下 23">
            <a:extLst>
              <a:ext uri="{FF2B5EF4-FFF2-40B4-BE49-F238E27FC236}">
                <a16:creationId xmlns:a16="http://schemas.microsoft.com/office/drawing/2014/main" id="{EC6EECF8-9784-93C6-1C37-3ABD9F741143}"/>
              </a:ext>
            </a:extLst>
          </p:cNvPr>
          <p:cNvSpPr/>
          <p:nvPr/>
        </p:nvSpPr>
        <p:spPr>
          <a:xfrm rot="16200000">
            <a:off x="3240043" y="4869853"/>
            <a:ext cx="1290957" cy="372696"/>
          </a:xfrm>
          <a:prstGeom prst="downArrow">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テキスト ボックス 24">
            <a:extLst>
              <a:ext uri="{FF2B5EF4-FFF2-40B4-BE49-F238E27FC236}">
                <a16:creationId xmlns:a16="http://schemas.microsoft.com/office/drawing/2014/main" id="{F28AEF9E-A4D2-8E2D-6421-C70290330F5F}"/>
              </a:ext>
            </a:extLst>
          </p:cNvPr>
          <p:cNvSpPr txBox="1"/>
          <p:nvPr/>
        </p:nvSpPr>
        <p:spPr>
          <a:xfrm>
            <a:off x="1490647" y="6328496"/>
            <a:ext cx="1835078" cy="307777"/>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タンパク質を入力</a:t>
            </a:r>
          </a:p>
        </p:txBody>
      </p:sp>
      <p:sp>
        <p:nvSpPr>
          <p:cNvPr id="26" name="テキスト ボックス 25">
            <a:extLst>
              <a:ext uri="{FF2B5EF4-FFF2-40B4-BE49-F238E27FC236}">
                <a16:creationId xmlns:a16="http://schemas.microsoft.com/office/drawing/2014/main" id="{7FB44889-BCB4-0428-0510-73AE8D6D68BA}"/>
              </a:ext>
            </a:extLst>
          </p:cNvPr>
          <p:cNvSpPr txBox="1"/>
          <p:nvPr/>
        </p:nvSpPr>
        <p:spPr>
          <a:xfrm>
            <a:off x="4903665" y="6327637"/>
            <a:ext cx="2633989" cy="523220"/>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各アミノ酸変異の</a:t>
            </a:r>
            <a:endParaRPr kumimoji="1" lang="en-US" altLang="ja-JP" sz="1400" dirty="0">
              <a:solidFill>
                <a:schemeClr val="tx1">
                  <a:lumMod val="95000"/>
                  <a:lumOff val="5000"/>
                </a:schemeClr>
              </a:solidFill>
            </a:endParaRPr>
          </a:p>
          <a:p>
            <a:pPr algn="ctr"/>
            <a:r>
              <a:rPr kumimoji="1" lang="ja-JP" altLang="en-US" sz="1400" dirty="0">
                <a:solidFill>
                  <a:schemeClr val="tx1">
                    <a:lumMod val="95000"/>
                    <a:lumOff val="5000"/>
                  </a:schemeClr>
                </a:solidFill>
              </a:rPr>
              <a:t>病原性予測確率・分類が表示</a:t>
            </a:r>
          </a:p>
        </p:txBody>
      </p:sp>
      <p:sp>
        <p:nvSpPr>
          <p:cNvPr id="28" name="テキスト ボックス 27">
            <a:extLst>
              <a:ext uri="{FF2B5EF4-FFF2-40B4-BE49-F238E27FC236}">
                <a16:creationId xmlns:a16="http://schemas.microsoft.com/office/drawing/2014/main" id="{0412B323-2068-48C3-36E8-C6148FA56578}"/>
              </a:ext>
            </a:extLst>
          </p:cNvPr>
          <p:cNvSpPr txBox="1"/>
          <p:nvPr/>
        </p:nvSpPr>
        <p:spPr>
          <a:xfrm>
            <a:off x="413146" y="3175715"/>
            <a:ext cx="4572000" cy="276999"/>
          </a:xfrm>
          <a:prstGeom prst="rect">
            <a:avLst/>
          </a:prstGeom>
          <a:noFill/>
        </p:spPr>
        <p:txBody>
          <a:bodyPr wrap="square">
            <a:spAutoFit/>
          </a:bodyPr>
          <a:lstStyle/>
          <a:p>
            <a:r>
              <a:rPr lang="ja-JP" altLang="en-US" sz="1200" dirty="0">
                <a:hlinkClick r:id="rId6"/>
              </a:rPr>
              <a:t>https://alphamissense.hegelab.org/search</a:t>
            </a:r>
            <a:endParaRPr lang="ja-JP" altLang="en-US" sz="1200" dirty="0"/>
          </a:p>
        </p:txBody>
      </p:sp>
    </p:spTree>
    <p:extLst>
      <p:ext uri="{BB962C8B-B14F-4D97-AF65-F5344CB8AC3E}">
        <p14:creationId xmlns:p14="http://schemas.microsoft.com/office/powerpoint/2010/main" val="32771626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E14EAD10-D378-F42E-F864-0728CF3D1184}"/>
              </a:ext>
            </a:extLst>
          </p:cNvPr>
          <p:cNvSpPr txBox="1"/>
          <p:nvPr/>
        </p:nvSpPr>
        <p:spPr>
          <a:xfrm>
            <a:off x="105461" y="2286000"/>
            <a:ext cx="4120178" cy="646331"/>
          </a:xfrm>
          <a:prstGeom prst="rect">
            <a:avLst/>
          </a:prstGeom>
          <a:noFill/>
        </p:spPr>
        <p:txBody>
          <a:bodyPr wrap="square" rtlCol="0">
            <a:spAutoFit/>
          </a:bodyPr>
          <a:lstStyle/>
          <a:p>
            <a:r>
              <a:rPr kumimoji="1" lang="en-US" altLang="ja-JP" dirty="0" err="1">
                <a:solidFill>
                  <a:schemeClr val="tx1">
                    <a:lumMod val="95000"/>
                    <a:lumOff val="5000"/>
                  </a:schemeClr>
                </a:solidFill>
              </a:rPr>
              <a:t>gnomAD</a:t>
            </a:r>
            <a:r>
              <a:rPr kumimoji="1" lang="ja-JP" altLang="en-US" dirty="0">
                <a:solidFill>
                  <a:schemeClr val="tx1">
                    <a:lumMod val="95000"/>
                    <a:lumOff val="5000"/>
                  </a:schemeClr>
                </a:solidFill>
              </a:rPr>
              <a:t>における変異の</a:t>
            </a:r>
            <a:endParaRPr kumimoji="1" lang="en-US" altLang="ja-JP" dirty="0">
              <a:solidFill>
                <a:schemeClr val="tx1">
                  <a:lumMod val="95000"/>
                  <a:lumOff val="5000"/>
                </a:schemeClr>
              </a:solidFill>
            </a:endParaRPr>
          </a:p>
          <a:p>
            <a:r>
              <a:rPr kumimoji="1" lang="ja-JP" altLang="en-US" dirty="0">
                <a:solidFill>
                  <a:schemeClr val="tx1">
                    <a:lumMod val="95000"/>
                    <a:lumOff val="5000"/>
                  </a:schemeClr>
                </a:solidFill>
              </a:rPr>
              <a:t>出現頻度と病原性予測が相関していた</a:t>
            </a:r>
            <a:endParaRPr kumimoji="1" lang="en-US" altLang="ja-JP" dirty="0">
              <a:solidFill>
                <a:schemeClr val="tx1">
                  <a:lumMod val="95000"/>
                  <a:lumOff val="5000"/>
                </a:schemeClr>
              </a:solidFill>
            </a:endParaRPr>
          </a:p>
        </p:txBody>
      </p:sp>
      <p:sp>
        <p:nvSpPr>
          <p:cNvPr id="14" name="正方形/長方形 13">
            <a:extLst>
              <a:ext uri="{FF2B5EF4-FFF2-40B4-BE49-F238E27FC236}">
                <a16:creationId xmlns:a16="http://schemas.microsoft.com/office/drawing/2014/main" id="{6F008398-78CF-7860-6753-D33096B5C18D}"/>
              </a:ext>
            </a:extLst>
          </p:cNvPr>
          <p:cNvSpPr/>
          <p:nvPr/>
        </p:nvSpPr>
        <p:spPr>
          <a:xfrm>
            <a:off x="69461" y="2307903"/>
            <a:ext cx="72000"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5" name="テキスト ボックス 14">
            <a:extLst>
              <a:ext uri="{FF2B5EF4-FFF2-40B4-BE49-F238E27FC236}">
                <a16:creationId xmlns:a16="http://schemas.microsoft.com/office/drawing/2014/main" id="{1A9FACFE-2DD1-BC39-82CA-342DBFC1CEC1}"/>
              </a:ext>
            </a:extLst>
          </p:cNvPr>
          <p:cNvSpPr txBox="1"/>
          <p:nvPr/>
        </p:nvSpPr>
        <p:spPr>
          <a:xfrm>
            <a:off x="4417499" y="2286000"/>
            <a:ext cx="4801399" cy="646331"/>
          </a:xfrm>
          <a:prstGeom prst="rect">
            <a:avLst/>
          </a:prstGeom>
          <a:noFill/>
        </p:spPr>
        <p:txBody>
          <a:bodyPr wrap="square" rtlCol="0">
            <a:spAutoFit/>
          </a:bodyPr>
          <a:lstStyle/>
          <a:p>
            <a:r>
              <a:rPr kumimoji="1" lang="ja-JP" altLang="en-US" dirty="0">
                <a:solidFill>
                  <a:schemeClr val="tx1">
                    <a:lumMod val="95000"/>
                    <a:lumOff val="5000"/>
                  </a:schemeClr>
                </a:solidFill>
              </a:rPr>
              <a:t>病原性が予測された変異は </a:t>
            </a:r>
            <a:r>
              <a:rPr kumimoji="1" lang="en-US" altLang="ja-JP" dirty="0">
                <a:solidFill>
                  <a:schemeClr val="tx1">
                    <a:lumMod val="95000"/>
                    <a:lumOff val="5000"/>
                  </a:schemeClr>
                </a:solidFill>
              </a:rPr>
              <a:t>UK Biobank</a:t>
            </a:r>
            <a:r>
              <a:rPr kumimoji="1" lang="ja-JP" altLang="en-US" dirty="0">
                <a:solidFill>
                  <a:schemeClr val="tx1">
                    <a:lumMod val="95000"/>
                    <a:lumOff val="5000"/>
                  </a:schemeClr>
                </a:solidFill>
              </a:rPr>
              <a:t>で</a:t>
            </a:r>
            <a:endParaRPr kumimoji="1" lang="en-US" altLang="ja-JP" dirty="0">
              <a:solidFill>
                <a:schemeClr val="tx1">
                  <a:lumMod val="95000"/>
                  <a:lumOff val="5000"/>
                </a:schemeClr>
              </a:solidFill>
            </a:endParaRPr>
          </a:p>
          <a:p>
            <a:r>
              <a:rPr kumimoji="1" lang="ja-JP" altLang="en-US" dirty="0">
                <a:solidFill>
                  <a:schemeClr val="tx1">
                    <a:lumMod val="95000"/>
                    <a:lumOff val="5000"/>
                  </a:schemeClr>
                </a:solidFill>
              </a:rPr>
              <a:t>何らかの形質と関連しているものが多かった</a:t>
            </a:r>
            <a:endParaRPr kumimoji="1" lang="en-US" altLang="ja-JP" dirty="0">
              <a:solidFill>
                <a:schemeClr val="tx1">
                  <a:lumMod val="95000"/>
                  <a:lumOff val="5000"/>
                </a:schemeClr>
              </a:solidFill>
            </a:endParaRPr>
          </a:p>
        </p:txBody>
      </p:sp>
      <p:sp>
        <p:nvSpPr>
          <p:cNvPr id="16" name="正方形/長方形 15">
            <a:extLst>
              <a:ext uri="{FF2B5EF4-FFF2-40B4-BE49-F238E27FC236}">
                <a16:creationId xmlns:a16="http://schemas.microsoft.com/office/drawing/2014/main" id="{FA84ECC3-6095-153C-99A3-1DF0CBAD102D}"/>
              </a:ext>
            </a:extLst>
          </p:cNvPr>
          <p:cNvSpPr/>
          <p:nvPr/>
        </p:nvSpPr>
        <p:spPr>
          <a:xfrm>
            <a:off x="4381500" y="2307903"/>
            <a:ext cx="72000"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5" name="図 4">
            <a:extLst>
              <a:ext uri="{FF2B5EF4-FFF2-40B4-BE49-F238E27FC236}">
                <a16:creationId xmlns:a16="http://schemas.microsoft.com/office/drawing/2014/main" id="{D122DC82-C15A-86E0-B273-5076D53600EC}"/>
              </a:ext>
            </a:extLst>
          </p:cNvPr>
          <p:cNvPicPr>
            <a:picLocks noChangeAspect="1"/>
          </p:cNvPicPr>
          <p:nvPr/>
        </p:nvPicPr>
        <p:blipFill rotWithShape="1">
          <a:blip r:embed="rId3">
            <a:extLst>
              <a:ext uri="{28A0092B-C50C-407E-A947-70E740481C1C}">
                <a14:useLocalDpi xmlns:a14="http://schemas.microsoft.com/office/drawing/2010/main" val="0"/>
              </a:ext>
            </a:extLst>
          </a:blip>
          <a:srcRect l="2001" t="29837" r="48142" b="13279"/>
          <a:stretch/>
        </p:blipFill>
        <p:spPr>
          <a:xfrm>
            <a:off x="141461" y="3288148"/>
            <a:ext cx="3683127" cy="2241156"/>
          </a:xfrm>
          <a:prstGeom prst="rect">
            <a:avLst/>
          </a:prstGeom>
        </p:spPr>
      </p:pic>
      <p:sp>
        <p:nvSpPr>
          <p:cNvPr id="9" name="正方形/長方形 8">
            <a:extLst>
              <a:ext uri="{FF2B5EF4-FFF2-40B4-BE49-F238E27FC236}">
                <a16:creationId xmlns:a16="http://schemas.microsoft.com/office/drawing/2014/main" id="{911DA6C6-B2F9-E44F-8E0E-2DE3122B1CF0}"/>
              </a:ext>
            </a:extLst>
          </p:cNvPr>
          <p:cNvSpPr/>
          <p:nvPr/>
        </p:nvSpPr>
        <p:spPr>
          <a:xfrm>
            <a:off x="71438" y="661592"/>
            <a:ext cx="8991600" cy="1529158"/>
          </a:xfrm>
          <a:prstGeom prst="rect">
            <a:avLst/>
          </a:prstGeom>
          <a:solidFill>
            <a:srgbClr val="D8E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en-US" altLang="ja-JP" sz="800" dirty="0">
              <a:solidFill>
                <a:schemeClr val="tx1">
                  <a:lumMod val="95000"/>
                  <a:lumOff val="5000"/>
                </a:schemeClr>
              </a:solidFill>
            </a:endParaRPr>
          </a:p>
          <a:p>
            <a:r>
              <a:rPr kumimoji="1" lang="ja-JP" altLang="en-US" sz="1400" dirty="0">
                <a:solidFill>
                  <a:schemeClr val="tx1">
                    <a:lumMod val="95000"/>
                    <a:lumOff val="5000"/>
                  </a:schemeClr>
                </a:solidFill>
              </a:rPr>
              <a:t>予測結果を以下のデータセットと比較</a:t>
            </a:r>
            <a:r>
              <a:rPr kumimoji="1" lang="en-US" altLang="ja-JP" sz="1400" dirty="0">
                <a:solidFill>
                  <a:schemeClr val="tx1">
                    <a:lumMod val="95000"/>
                    <a:lumOff val="5000"/>
                  </a:schemeClr>
                </a:solidFill>
              </a:rPr>
              <a:t>: </a:t>
            </a:r>
          </a:p>
          <a:p>
            <a:pPr>
              <a:lnSpc>
                <a:spcPct val="150000"/>
              </a:lnSpc>
            </a:pPr>
            <a:r>
              <a:rPr kumimoji="1" lang="ja-JP" altLang="en-US" sz="1400" dirty="0">
                <a:solidFill>
                  <a:schemeClr val="tx1">
                    <a:lumMod val="95000"/>
                    <a:lumOff val="5000"/>
                  </a:schemeClr>
                </a:solidFill>
              </a:rPr>
              <a:t>　　</a:t>
            </a:r>
            <a:r>
              <a:rPr kumimoji="1" lang="en-US" altLang="ja-JP" sz="1400" dirty="0">
                <a:solidFill>
                  <a:schemeClr val="tx1">
                    <a:lumMod val="95000"/>
                    <a:lumOff val="5000"/>
                  </a:schemeClr>
                </a:solidFill>
              </a:rPr>
              <a:t>1. </a:t>
            </a:r>
            <a:r>
              <a:rPr kumimoji="1" lang="en-US" altLang="ja-JP" sz="1400" u="sng" dirty="0" err="1">
                <a:solidFill>
                  <a:schemeClr val="tx1">
                    <a:lumMod val="95000"/>
                    <a:lumOff val="5000"/>
                  </a:schemeClr>
                </a:solidFill>
              </a:rPr>
              <a:t>gnomAD</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約</a:t>
            </a:r>
            <a:r>
              <a:rPr kumimoji="1" lang="en-US" altLang="ja-JP" sz="1400" dirty="0">
                <a:solidFill>
                  <a:schemeClr val="tx1">
                    <a:lumMod val="95000"/>
                    <a:lumOff val="5000"/>
                  </a:schemeClr>
                </a:solidFill>
              </a:rPr>
              <a:t>76,000</a:t>
            </a:r>
            <a:r>
              <a:rPr kumimoji="1" lang="ja-JP" altLang="en-US" sz="1400" dirty="0">
                <a:solidFill>
                  <a:schemeClr val="tx1">
                    <a:lumMod val="95000"/>
                    <a:lumOff val="5000"/>
                  </a:schemeClr>
                </a:solidFill>
              </a:rPr>
              <a:t>人の全ゲノムを収集したデータベース</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　　    エクソン領域の各アミノ酸の変異頻度と予測された病原性を比較</a:t>
            </a:r>
            <a:endParaRPr kumimoji="1" lang="en-US" altLang="ja-JP" sz="1400" dirty="0">
              <a:solidFill>
                <a:schemeClr val="tx1">
                  <a:lumMod val="95000"/>
                  <a:lumOff val="5000"/>
                </a:schemeClr>
              </a:solidFill>
            </a:endParaRPr>
          </a:p>
          <a:p>
            <a:pPr>
              <a:lnSpc>
                <a:spcPct val="150000"/>
              </a:lnSpc>
            </a:pPr>
            <a:r>
              <a:rPr kumimoji="1" lang="ja-JP" altLang="en-US" sz="1400" dirty="0">
                <a:solidFill>
                  <a:schemeClr val="tx1">
                    <a:lumMod val="95000"/>
                    <a:lumOff val="5000"/>
                  </a:schemeClr>
                </a:solidFill>
              </a:rPr>
              <a:t>　　</a:t>
            </a:r>
            <a:r>
              <a:rPr kumimoji="1" lang="en-US" altLang="ja-JP" sz="1400" dirty="0">
                <a:solidFill>
                  <a:schemeClr val="tx1">
                    <a:lumMod val="95000"/>
                    <a:lumOff val="5000"/>
                  </a:schemeClr>
                </a:solidFill>
              </a:rPr>
              <a:t>2. </a:t>
            </a:r>
            <a:r>
              <a:rPr kumimoji="1" lang="en-US" altLang="ja-JP" sz="1400" u="sng" dirty="0">
                <a:solidFill>
                  <a:schemeClr val="tx1">
                    <a:lumMod val="95000"/>
                    <a:lumOff val="5000"/>
                  </a:schemeClr>
                </a:solidFill>
              </a:rPr>
              <a:t>UK Biobank</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約</a:t>
            </a:r>
            <a:r>
              <a:rPr kumimoji="1" lang="en-US" altLang="ja-JP" sz="1400" dirty="0">
                <a:solidFill>
                  <a:schemeClr val="tx1">
                    <a:lumMod val="95000"/>
                    <a:lumOff val="5000"/>
                  </a:schemeClr>
                </a:solidFill>
              </a:rPr>
              <a:t>50</a:t>
            </a:r>
            <a:r>
              <a:rPr kumimoji="1" lang="ja-JP" altLang="en-US" sz="1400" dirty="0">
                <a:solidFill>
                  <a:schemeClr val="tx1">
                    <a:lumMod val="95000"/>
                    <a:lumOff val="5000"/>
                  </a:schemeClr>
                </a:solidFill>
              </a:rPr>
              <a:t>万人のゲノムデータと</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その後の健康状態を記録したデータベース</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　　　 遺伝子変異ごとにそれを持つ人の健康状態のデータがある</a:t>
            </a:r>
            <a:endParaRPr kumimoji="1" lang="en-US" altLang="ja-JP" sz="1400" dirty="0">
              <a:solidFill>
                <a:schemeClr val="tx1">
                  <a:lumMod val="95000"/>
                  <a:lumOff val="5000"/>
                </a:schemeClr>
              </a:solidFill>
            </a:endParaRPr>
          </a:p>
          <a:p>
            <a:endParaRPr kumimoji="1" lang="en-US" altLang="ja-JP" sz="1400" dirty="0">
              <a:solidFill>
                <a:schemeClr val="tx1">
                  <a:lumMod val="95000"/>
                  <a:lumOff val="5000"/>
                </a:schemeClr>
              </a:solidFill>
            </a:endParaRPr>
          </a:p>
        </p:txBody>
      </p:sp>
      <p:sp>
        <p:nvSpPr>
          <p:cNvPr id="11" name="テキスト ボックス 10">
            <a:extLst>
              <a:ext uri="{FF2B5EF4-FFF2-40B4-BE49-F238E27FC236}">
                <a16:creationId xmlns:a16="http://schemas.microsoft.com/office/drawing/2014/main" id="{7A954B9E-E8F6-01E0-C6A6-B65DE56D059C}"/>
              </a:ext>
            </a:extLst>
          </p:cNvPr>
          <p:cNvSpPr txBox="1"/>
          <p:nvPr/>
        </p:nvSpPr>
        <p:spPr>
          <a:xfrm>
            <a:off x="17901" y="5731232"/>
            <a:ext cx="4453061"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a:solidFill>
                  <a:schemeClr val="tx1">
                    <a:lumMod val="95000"/>
                    <a:lumOff val="5000"/>
                  </a:schemeClr>
                </a:solidFill>
              </a:rPr>
              <a:t>出現頻度が低い変異ほど病原性のものが多かった。</a:t>
            </a:r>
            <a:endParaRPr kumimoji="1" lang="ja-JP" altLang="en-US" sz="1400" dirty="0">
              <a:solidFill>
                <a:schemeClr val="tx1">
                  <a:lumMod val="95000"/>
                  <a:lumOff val="5000"/>
                </a:schemeClr>
              </a:solidFill>
            </a:endParaRPr>
          </a:p>
        </p:txBody>
      </p:sp>
      <p:pic>
        <p:nvPicPr>
          <p:cNvPr id="2" name="図 1">
            <a:extLst>
              <a:ext uri="{FF2B5EF4-FFF2-40B4-BE49-F238E27FC236}">
                <a16:creationId xmlns:a16="http://schemas.microsoft.com/office/drawing/2014/main" id="{2A57EDA1-C2A5-AA0E-53E9-277BDE32145B}"/>
              </a:ext>
            </a:extLst>
          </p:cNvPr>
          <p:cNvPicPr>
            <a:picLocks noChangeAspect="1"/>
          </p:cNvPicPr>
          <p:nvPr/>
        </p:nvPicPr>
        <p:blipFill rotWithShape="1">
          <a:blip r:embed="rId3">
            <a:extLst>
              <a:ext uri="{28A0092B-C50C-407E-A947-70E740481C1C}">
                <a14:useLocalDpi xmlns:a14="http://schemas.microsoft.com/office/drawing/2010/main" val="0"/>
              </a:ext>
            </a:extLst>
          </a:blip>
          <a:srcRect l="59122" t="28894" r="3306" b="434"/>
          <a:stretch/>
        </p:blipFill>
        <p:spPr>
          <a:xfrm>
            <a:off x="5214987" y="3302451"/>
            <a:ext cx="3079267" cy="3089075"/>
          </a:xfrm>
          <a:prstGeom prst="rect">
            <a:avLst/>
          </a:prstGeom>
        </p:spPr>
      </p:pic>
      <p:sp>
        <p:nvSpPr>
          <p:cNvPr id="6" name="正方形/長方形 5">
            <a:extLst>
              <a:ext uri="{FF2B5EF4-FFF2-40B4-BE49-F238E27FC236}">
                <a16:creationId xmlns:a16="http://schemas.microsoft.com/office/drawing/2014/main" id="{76A483A0-402F-645F-DCAE-5DF7DBD79CCB}"/>
              </a:ext>
            </a:extLst>
          </p:cNvPr>
          <p:cNvSpPr/>
          <p:nvPr/>
        </p:nvSpPr>
        <p:spPr>
          <a:xfrm>
            <a:off x="186406" y="473542"/>
            <a:ext cx="605335"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方法</a:t>
            </a:r>
            <a:endParaRPr kumimoji="1" lang="en-US" altLang="ja-JP" sz="1600" dirty="0"/>
          </a:p>
        </p:txBody>
      </p:sp>
      <p:sp>
        <p:nvSpPr>
          <p:cNvPr id="13" name="正方形/長方形 12">
            <a:extLst>
              <a:ext uri="{FF2B5EF4-FFF2-40B4-BE49-F238E27FC236}">
                <a16:creationId xmlns:a16="http://schemas.microsoft.com/office/drawing/2014/main" id="{F75AD94E-AA65-74AC-D7D6-3ED3649D28EF}"/>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5 </a:t>
            </a:r>
            <a:r>
              <a:rPr kumimoji="1" lang="ja-JP" altLang="en-US" sz="2200" b="1" dirty="0"/>
              <a:t>全タンパク質のアミノ酸に対する予測</a:t>
            </a:r>
          </a:p>
        </p:txBody>
      </p:sp>
    </p:spTree>
    <p:extLst>
      <p:ext uri="{BB962C8B-B14F-4D97-AF65-F5344CB8AC3E}">
        <p14:creationId xmlns:p14="http://schemas.microsoft.com/office/powerpoint/2010/main" val="40947814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著者らの</a:t>
            </a:r>
            <a:r>
              <a:rPr kumimoji="1" lang="en-US" altLang="ja-JP" sz="2200" b="1" dirty="0"/>
              <a:t>Discussion</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8" name="テキスト ボックス 7">
            <a:extLst>
              <a:ext uri="{FF2B5EF4-FFF2-40B4-BE49-F238E27FC236}">
                <a16:creationId xmlns:a16="http://schemas.microsoft.com/office/drawing/2014/main" id="{E02A4E2F-54AA-DC42-F239-4F0F8E1B5B8A}"/>
              </a:ext>
            </a:extLst>
          </p:cNvPr>
          <p:cNvSpPr txBox="1"/>
          <p:nvPr/>
        </p:nvSpPr>
        <p:spPr>
          <a:xfrm>
            <a:off x="107438" y="571262"/>
            <a:ext cx="4120178" cy="369332"/>
          </a:xfrm>
          <a:prstGeom prst="rect">
            <a:avLst/>
          </a:prstGeom>
          <a:noFill/>
        </p:spPr>
        <p:txBody>
          <a:bodyPr wrap="square" rtlCol="0">
            <a:spAutoFit/>
          </a:bodyPr>
          <a:lstStyle/>
          <a:p>
            <a:r>
              <a:rPr kumimoji="1" lang="ja-JP" altLang="en-US" dirty="0">
                <a:solidFill>
                  <a:schemeClr val="tx1">
                    <a:lumMod val="95000"/>
                    <a:lumOff val="5000"/>
                  </a:schemeClr>
                </a:solidFill>
              </a:rPr>
              <a:t>本研究の成果</a:t>
            </a:r>
            <a:endParaRPr kumimoji="1" lang="en-US" altLang="ja-JP" dirty="0">
              <a:solidFill>
                <a:schemeClr val="tx1">
                  <a:lumMod val="95000"/>
                  <a:lumOff val="5000"/>
                </a:schemeClr>
              </a:solidFill>
            </a:endParaRPr>
          </a:p>
        </p:txBody>
      </p:sp>
      <p:sp>
        <p:nvSpPr>
          <p:cNvPr id="10" name="正方形/長方形 9">
            <a:extLst>
              <a:ext uri="{FF2B5EF4-FFF2-40B4-BE49-F238E27FC236}">
                <a16:creationId xmlns:a16="http://schemas.microsoft.com/office/drawing/2014/main" id="{EF79DC63-39F0-29CC-6688-D059195C6EE4}"/>
              </a:ext>
            </a:extLst>
          </p:cNvPr>
          <p:cNvSpPr/>
          <p:nvPr/>
        </p:nvSpPr>
        <p:spPr>
          <a:xfrm>
            <a:off x="71438" y="602928"/>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3" name="テキスト ボックス 12">
            <a:extLst>
              <a:ext uri="{FF2B5EF4-FFF2-40B4-BE49-F238E27FC236}">
                <a16:creationId xmlns:a16="http://schemas.microsoft.com/office/drawing/2014/main" id="{B118D80A-CC89-34B0-AF38-F77FD9189CC1}"/>
              </a:ext>
            </a:extLst>
          </p:cNvPr>
          <p:cNvSpPr txBox="1"/>
          <p:nvPr/>
        </p:nvSpPr>
        <p:spPr>
          <a:xfrm>
            <a:off x="107438" y="3428978"/>
            <a:ext cx="4120178" cy="369332"/>
          </a:xfrm>
          <a:prstGeom prst="rect">
            <a:avLst/>
          </a:prstGeom>
          <a:noFill/>
        </p:spPr>
        <p:txBody>
          <a:bodyPr wrap="square" rtlCol="0">
            <a:spAutoFit/>
          </a:bodyPr>
          <a:lstStyle/>
          <a:p>
            <a:r>
              <a:rPr kumimoji="1" lang="ja-JP" altLang="en-US" dirty="0">
                <a:solidFill>
                  <a:schemeClr val="tx1">
                    <a:lumMod val="95000"/>
                    <a:lumOff val="5000"/>
                  </a:schemeClr>
                </a:solidFill>
              </a:rPr>
              <a:t>本研究の影響</a:t>
            </a:r>
            <a:endParaRPr kumimoji="1" lang="en-US" altLang="ja-JP" dirty="0">
              <a:solidFill>
                <a:schemeClr val="tx1">
                  <a:lumMod val="95000"/>
                  <a:lumOff val="5000"/>
                </a:schemeClr>
              </a:solidFill>
            </a:endParaRPr>
          </a:p>
        </p:txBody>
      </p:sp>
      <p:sp>
        <p:nvSpPr>
          <p:cNvPr id="17" name="正方形/長方形 16">
            <a:extLst>
              <a:ext uri="{FF2B5EF4-FFF2-40B4-BE49-F238E27FC236}">
                <a16:creationId xmlns:a16="http://schemas.microsoft.com/office/drawing/2014/main" id="{0562FB33-148A-B651-2450-6894B5225B51}"/>
              </a:ext>
            </a:extLst>
          </p:cNvPr>
          <p:cNvSpPr/>
          <p:nvPr/>
        </p:nvSpPr>
        <p:spPr>
          <a:xfrm>
            <a:off x="71438" y="3460644"/>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1" name="テキスト ボックス 20">
            <a:extLst>
              <a:ext uri="{FF2B5EF4-FFF2-40B4-BE49-F238E27FC236}">
                <a16:creationId xmlns:a16="http://schemas.microsoft.com/office/drawing/2014/main" id="{C841A1D7-DF29-AC53-FBDB-32B808E2799D}"/>
              </a:ext>
            </a:extLst>
          </p:cNvPr>
          <p:cNvSpPr txBox="1"/>
          <p:nvPr/>
        </p:nvSpPr>
        <p:spPr>
          <a:xfrm>
            <a:off x="640838" y="1085477"/>
            <a:ext cx="5331337" cy="584775"/>
          </a:xfrm>
          <a:prstGeom prst="rect">
            <a:avLst/>
          </a:prstGeom>
          <a:noFill/>
        </p:spPr>
        <p:txBody>
          <a:bodyPr wrap="square">
            <a:spAutoFit/>
          </a:bodyPr>
          <a:lstStyle/>
          <a:p>
            <a:pPr marL="285750" indent="-285750">
              <a:buFont typeface="Wingdings" panose="05000000000000000000" pitchFamily="2" charset="2"/>
              <a:buChar char="ü"/>
            </a:pPr>
            <a:r>
              <a:rPr lang="en-US" altLang="ja-JP" sz="1600" dirty="0" err="1"/>
              <a:t>AlphaFold</a:t>
            </a:r>
            <a:r>
              <a:rPr lang="ja-JP" altLang="en-US" sz="1600" dirty="0"/>
              <a:t>など最新のモデルを組み合わせ　　　　　　　ミスセンス変異の病原性予測モデルを開発した</a:t>
            </a:r>
          </a:p>
        </p:txBody>
      </p:sp>
      <p:sp>
        <p:nvSpPr>
          <p:cNvPr id="23" name="テキスト ボックス 22">
            <a:extLst>
              <a:ext uri="{FF2B5EF4-FFF2-40B4-BE49-F238E27FC236}">
                <a16:creationId xmlns:a16="http://schemas.microsoft.com/office/drawing/2014/main" id="{7C6FF561-7756-126D-BADB-B39869C8224C}"/>
              </a:ext>
            </a:extLst>
          </p:cNvPr>
          <p:cNvSpPr txBox="1"/>
          <p:nvPr/>
        </p:nvSpPr>
        <p:spPr>
          <a:xfrm>
            <a:off x="640838" y="1838610"/>
            <a:ext cx="8431725" cy="338554"/>
          </a:xfrm>
          <a:prstGeom prst="rect">
            <a:avLst/>
          </a:prstGeom>
          <a:noFill/>
        </p:spPr>
        <p:txBody>
          <a:bodyPr wrap="square">
            <a:spAutoFit/>
          </a:bodyPr>
          <a:lstStyle/>
          <a:p>
            <a:pPr marL="285750" indent="-285750">
              <a:buFont typeface="Wingdings" panose="05000000000000000000" pitchFamily="2" charset="2"/>
              <a:buChar char="ü"/>
            </a:pPr>
            <a:r>
              <a:rPr lang="ja-JP" altLang="en-US" sz="1600" dirty="0"/>
              <a:t>モデルは様々なベンチマークデータで既存手法を上回る予測性能を示した。</a:t>
            </a:r>
          </a:p>
        </p:txBody>
      </p:sp>
      <p:sp>
        <p:nvSpPr>
          <p:cNvPr id="25" name="テキスト ボックス 24">
            <a:extLst>
              <a:ext uri="{FF2B5EF4-FFF2-40B4-BE49-F238E27FC236}">
                <a16:creationId xmlns:a16="http://schemas.microsoft.com/office/drawing/2014/main" id="{416E48DA-33B3-7459-2157-4137B2565410}"/>
              </a:ext>
            </a:extLst>
          </p:cNvPr>
          <p:cNvSpPr txBox="1"/>
          <p:nvPr/>
        </p:nvSpPr>
        <p:spPr>
          <a:xfrm>
            <a:off x="640838" y="2516169"/>
            <a:ext cx="7990912" cy="338554"/>
          </a:xfrm>
          <a:prstGeom prst="rect">
            <a:avLst/>
          </a:prstGeom>
          <a:noFill/>
        </p:spPr>
        <p:txBody>
          <a:bodyPr wrap="square">
            <a:spAutoFit/>
          </a:bodyPr>
          <a:lstStyle/>
          <a:p>
            <a:pPr marL="285750" indent="-285750">
              <a:buFont typeface="Wingdings" panose="05000000000000000000" pitchFamily="2" charset="2"/>
              <a:buChar char="ü"/>
            </a:pPr>
            <a:r>
              <a:rPr lang="ja-JP" altLang="en-US" sz="1600" dirty="0"/>
              <a:t>全タンパク質のアミノ酸の変異についての予測結果データを公開した。</a:t>
            </a:r>
          </a:p>
        </p:txBody>
      </p:sp>
      <p:sp>
        <p:nvSpPr>
          <p:cNvPr id="29" name="テキスト ボックス 28">
            <a:extLst>
              <a:ext uri="{FF2B5EF4-FFF2-40B4-BE49-F238E27FC236}">
                <a16:creationId xmlns:a16="http://schemas.microsoft.com/office/drawing/2014/main" id="{F3E1A9A4-6667-6921-1867-DE4F01C9FCCA}"/>
              </a:ext>
            </a:extLst>
          </p:cNvPr>
          <p:cNvSpPr txBox="1"/>
          <p:nvPr/>
        </p:nvSpPr>
        <p:spPr>
          <a:xfrm>
            <a:off x="640838" y="4157717"/>
            <a:ext cx="5974275" cy="338554"/>
          </a:xfrm>
          <a:prstGeom prst="rect">
            <a:avLst/>
          </a:prstGeom>
          <a:noFill/>
        </p:spPr>
        <p:txBody>
          <a:bodyPr wrap="square">
            <a:spAutoFit/>
          </a:bodyPr>
          <a:lstStyle/>
          <a:p>
            <a:pPr marL="285750" indent="-285750">
              <a:buFont typeface="Wingdings" panose="05000000000000000000" pitchFamily="2" charset="2"/>
              <a:buChar char="ü"/>
            </a:pPr>
            <a:r>
              <a:rPr lang="ja-JP" altLang="en-US" sz="1600" dirty="0"/>
              <a:t>アミノ酸変異がタンパク質の機能に与える影響の理解</a:t>
            </a:r>
          </a:p>
        </p:txBody>
      </p:sp>
      <p:sp>
        <p:nvSpPr>
          <p:cNvPr id="31" name="テキスト ボックス 30">
            <a:extLst>
              <a:ext uri="{FF2B5EF4-FFF2-40B4-BE49-F238E27FC236}">
                <a16:creationId xmlns:a16="http://schemas.microsoft.com/office/drawing/2014/main" id="{01389F42-DB7F-D587-3929-72C3AC47AEFB}"/>
              </a:ext>
            </a:extLst>
          </p:cNvPr>
          <p:cNvSpPr txBox="1"/>
          <p:nvPr/>
        </p:nvSpPr>
        <p:spPr>
          <a:xfrm>
            <a:off x="640838" y="5384684"/>
            <a:ext cx="4895850" cy="338554"/>
          </a:xfrm>
          <a:prstGeom prst="rect">
            <a:avLst/>
          </a:prstGeom>
          <a:noFill/>
        </p:spPr>
        <p:txBody>
          <a:bodyPr wrap="square">
            <a:spAutoFit/>
          </a:bodyPr>
          <a:lstStyle/>
          <a:p>
            <a:pPr marL="285750" indent="-285750">
              <a:buFont typeface="Wingdings" panose="05000000000000000000" pitchFamily="2" charset="2"/>
              <a:buChar char="ü"/>
            </a:pPr>
            <a:r>
              <a:rPr lang="ja-JP" altLang="en-US" sz="1600" dirty="0"/>
              <a:t>生体における遺伝子の重要性の定量化</a:t>
            </a:r>
          </a:p>
        </p:txBody>
      </p:sp>
      <p:sp>
        <p:nvSpPr>
          <p:cNvPr id="35" name="テキスト ボックス 34">
            <a:extLst>
              <a:ext uri="{FF2B5EF4-FFF2-40B4-BE49-F238E27FC236}">
                <a16:creationId xmlns:a16="http://schemas.microsoft.com/office/drawing/2014/main" id="{AF638D69-C14E-BEF6-4469-B1097B098FD5}"/>
              </a:ext>
            </a:extLst>
          </p:cNvPr>
          <p:cNvSpPr txBox="1"/>
          <p:nvPr/>
        </p:nvSpPr>
        <p:spPr>
          <a:xfrm>
            <a:off x="640838" y="4771200"/>
            <a:ext cx="4895850" cy="338554"/>
          </a:xfrm>
          <a:prstGeom prst="rect">
            <a:avLst/>
          </a:prstGeom>
          <a:noFill/>
        </p:spPr>
        <p:txBody>
          <a:bodyPr wrap="square">
            <a:spAutoFit/>
          </a:bodyPr>
          <a:lstStyle/>
          <a:p>
            <a:pPr marL="285750" indent="-285750">
              <a:buFont typeface="Wingdings" panose="05000000000000000000" pitchFamily="2" charset="2"/>
              <a:buChar char="ü"/>
            </a:pPr>
            <a:r>
              <a:rPr lang="en-US" altLang="ja-JP" sz="1600" dirty="0"/>
              <a:t>de novo</a:t>
            </a:r>
            <a:r>
              <a:rPr lang="ja-JP" altLang="en-US" sz="1600" dirty="0"/>
              <a:t>変異をもつ希少疾患患者の診断</a:t>
            </a:r>
          </a:p>
        </p:txBody>
      </p:sp>
      <p:sp>
        <p:nvSpPr>
          <p:cNvPr id="36" name="テキスト ボックス 35">
            <a:extLst>
              <a:ext uri="{FF2B5EF4-FFF2-40B4-BE49-F238E27FC236}">
                <a16:creationId xmlns:a16="http://schemas.microsoft.com/office/drawing/2014/main" id="{C6C2F5D6-2253-7E49-A61B-4FB2E01FC4C4}"/>
              </a:ext>
            </a:extLst>
          </p:cNvPr>
          <p:cNvSpPr txBox="1"/>
          <p:nvPr/>
        </p:nvSpPr>
        <p:spPr>
          <a:xfrm>
            <a:off x="326046" y="5948140"/>
            <a:ext cx="4895850" cy="338554"/>
          </a:xfrm>
          <a:prstGeom prst="rect">
            <a:avLst/>
          </a:prstGeom>
          <a:noFill/>
        </p:spPr>
        <p:txBody>
          <a:bodyPr wrap="square">
            <a:spAutoFit/>
          </a:bodyPr>
          <a:lstStyle/>
          <a:p>
            <a:r>
              <a:rPr lang="ja-JP" altLang="en-US" sz="1600" dirty="0"/>
              <a:t>などに貢献する可能性がある。</a:t>
            </a:r>
          </a:p>
        </p:txBody>
      </p:sp>
    </p:spTree>
    <p:extLst>
      <p:ext uri="{BB962C8B-B14F-4D97-AF65-F5344CB8AC3E}">
        <p14:creationId xmlns:p14="http://schemas.microsoft.com/office/powerpoint/2010/main" val="19822668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a:t>所感・将来展望</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3" name="テキスト ボックス 2">
            <a:extLst>
              <a:ext uri="{FF2B5EF4-FFF2-40B4-BE49-F238E27FC236}">
                <a16:creationId xmlns:a16="http://schemas.microsoft.com/office/drawing/2014/main" id="{5BEFAB15-D3EE-B464-BED8-7E1368F0FCB9}"/>
              </a:ext>
            </a:extLst>
          </p:cNvPr>
          <p:cNvSpPr txBox="1"/>
          <p:nvPr/>
        </p:nvSpPr>
        <p:spPr>
          <a:xfrm>
            <a:off x="213263" y="647985"/>
            <a:ext cx="6625688" cy="584775"/>
          </a:xfrm>
          <a:prstGeom prst="rect">
            <a:avLst/>
          </a:prstGeom>
          <a:noFill/>
        </p:spPr>
        <p:txBody>
          <a:bodyPr wrap="square">
            <a:spAutoFit/>
          </a:bodyPr>
          <a:lstStyle/>
          <a:p>
            <a:pPr marL="285750" indent="-285750">
              <a:buFont typeface="Wingdings" panose="05000000000000000000" pitchFamily="2" charset="2"/>
              <a:buChar char="ü"/>
            </a:pPr>
            <a:r>
              <a:rPr lang="ja-JP" altLang="en-US" sz="1600" dirty="0"/>
              <a:t>既存手法を組み合わせたモデルではあるが</a:t>
            </a:r>
            <a:r>
              <a:rPr lang="en-US" altLang="ja-JP" sz="1600" dirty="0"/>
              <a:t>,                                       </a:t>
            </a:r>
            <a:r>
              <a:rPr lang="ja-JP" altLang="en-US" sz="1600" dirty="0"/>
              <a:t>全体としてはとても画期的で高性能なモデルだと思った</a:t>
            </a:r>
          </a:p>
        </p:txBody>
      </p:sp>
      <p:sp>
        <p:nvSpPr>
          <p:cNvPr id="5" name="テキスト ボックス 4">
            <a:extLst>
              <a:ext uri="{FF2B5EF4-FFF2-40B4-BE49-F238E27FC236}">
                <a16:creationId xmlns:a16="http://schemas.microsoft.com/office/drawing/2014/main" id="{4E8990B7-866E-11EE-026C-77AD29D09013}"/>
              </a:ext>
            </a:extLst>
          </p:cNvPr>
          <p:cNvSpPr txBox="1"/>
          <p:nvPr/>
        </p:nvSpPr>
        <p:spPr>
          <a:xfrm>
            <a:off x="213263" y="1585816"/>
            <a:ext cx="7463887" cy="338554"/>
          </a:xfrm>
          <a:prstGeom prst="rect">
            <a:avLst/>
          </a:prstGeom>
          <a:noFill/>
        </p:spPr>
        <p:txBody>
          <a:bodyPr wrap="square">
            <a:spAutoFit/>
          </a:bodyPr>
          <a:lstStyle/>
          <a:p>
            <a:pPr marL="285750" indent="-285750">
              <a:buFont typeface="Wingdings" panose="05000000000000000000" pitchFamily="2" charset="2"/>
              <a:buChar char="ü"/>
            </a:pPr>
            <a:r>
              <a:rPr lang="en-US" altLang="ja-JP" sz="1600" dirty="0"/>
              <a:t>AlphaFold2</a:t>
            </a:r>
            <a:r>
              <a:rPr lang="ja-JP" altLang="en-US" sz="1600" dirty="0"/>
              <a:t>モデルを他のタスクに</a:t>
            </a:r>
            <a:r>
              <a:rPr lang="ja-JP" altLang="en-US" sz="1600"/>
              <a:t>応用する可能性</a:t>
            </a:r>
            <a:r>
              <a:rPr lang="ja-JP" altLang="en-US" sz="1600" dirty="0"/>
              <a:t>が示唆された</a:t>
            </a:r>
          </a:p>
        </p:txBody>
      </p:sp>
      <p:sp>
        <p:nvSpPr>
          <p:cNvPr id="11" name="テキスト ボックス 10">
            <a:extLst>
              <a:ext uri="{FF2B5EF4-FFF2-40B4-BE49-F238E27FC236}">
                <a16:creationId xmlns:a16="http://schemas.microsoft.com/office/drawing/2014/main" id="{A0EF5F84-A8DC-22D1-1B25-47C3E6D82EE1}"/>
              </a:ext>
            </a:extLst>
          </p:cNvPr>
          <p:cNvSpPr txBox="1"/>
          <p:nvPr/>
        </p:nvSpPr>
        <p:spPr>
          <a:xfrm>
            <a:off x="666749" y="1989580"/>
            <a:ext cx="6791326" cy="738664"/>
          </a:xfrm>
          <a:prstGeom prst="rect">
            <a:avLst/>
          </a:prstGeom>
          <a:noFill/>
        </p:spPr>
        <p:txBody>
          <a:bodyPr wrap="square">
            <a:spAutoFit/>
          </a:bodyPr>
          <a:lstStyle/>
          <a:p>
            <a:r>
              <a:rPr lang="ja-JP" altLang="en-US" sz="1400" dirty="0"/>
              <a:t>タンパク質と化合物</a:t>
            </a:r>
            <a:r>
              <a:rPr lang="ja-JP" altLang="en-US" sz="1400"/>
              <a:t>のドッキングシミュレーションなど</a:t>
            </a:r>
            <a:endParaRPr lang="ja-JP" altLang="en-US" sz="1400" dirty="0"/>
          </a:p>
          <a:p>
            <a:endParaRPr lang="en-US" altLang="ja-JP" sz="1400" dirty="0"/>
          </a:p>
          <a:p>
            <a:r>
              <a:rPr lang="en-US" altLang="ja-JP" sz="1400" dirty="0"/>
              <a:t>AlphaFold2</a:t>
            </a:r>
            <a:r>
              <a:rPr lang="ja-JP" altLang="en-US" sz="1400" dirty="0"/>
              <a:t>がタンパク質関連タスクの</a:t>
            </a:r>
            <a:r>
              <a:rPr lang="en-US" altLang="ja-JP" sz="1400" dirty="0"/>
              <a:t>Foundation model</a:t>
            </a:r>
            <a:r>
              <a:rPr lang="ja-JP" altLang="en-US" sz="1400" dirty="0"/>
              <a:t>になるかもしれない。</a:t>
            </a:r>
          </a:p>
        </p:txBody>
      </p:sp>
      <p:sp>
        <p:nvSpPr>
          <p:cNvPr id="12" name="テキスト ボックス 11">
            <a:extLst>
              <a:ext uri="{FF2B5EF4-FFF2-40B4-BE49-F238E27FC236}">
                <a16:creationId xmlns:a16="http://schemas.microsoft.com/office/drawing/2014/main" id="{9DD06077-D619-CA13-9425-ED5A5F723AA5}"/>
              </a:ext>
            </a:extLst>
          </p:cNvPr>
          <p:cNvSpPr txBox="1"/>
          <p:nvPr/>
        </p:nvSpPr>
        <p:spPr>
          <a:xfrm>
            <a:off x="213263" y="4921307"/>
            <a:ext cx="8930738" cy="338554"/>
          </a:xfrm>
          <a:prstGeom prst="rect">
            <a:avLst/>
          </a:prstGeom>
          <a:noFill/>
        </p:spPr>
        <p:txBody>
          <a:bodyPr wrap="square">
            <a:spAutoFit/>
          </a:bodyPr>
          <a:lstStyle/>
          <a:p>
            <a:pPr marL="285750" indent="-285750">
              <a:buFont typeface="Wingdings" panose="05000000000000000000" pitchFamily="2" charset="2"/>
              <a:buChar char="ü"/>
            </a:pPr>
            <a:r>
              <a:rPr lang="ja-JP" altLang="en-US" sz="1600"/>
              <a:t>ミスセンス変異以外の変異に</a:t>
            </a:r>
            <a:r>
              <a:rPr lang="ja-JP" altLang="en-US" sz="1600" dirty="0"/>
              <a:t>応用可能かどうかも気になった</a:t>
            </a:r>
          </a:p>
        </p:txBody>
      </p:sp>
      <p:sp>
        <p:nvSpPr>
          <p:cNvPr id="13" name="テキスト ボックス 12">
            <a:extLst>
              <a:ext uri="{FF2B5EF4-FFF2-40B4-BE49-F238E27FC236}">
                <a16:creationId xmlns:a16="http://schemas.microsoft.com/office/drawing/2014/main" id="{5D12B337-419D-ABCE-030C-2F213FA45CBF}"/>
              </a:ext>
            </a:extLst>
          </p:cNvPr>
          <p:cNvSpPr txBox="1"/>
          <p:nvPr/>
        </p:nvSpPr>
        <p:spPr>
          <a:xfrm>
            <a:off x="666750" y="5417404"/>
            <a:ext cx="7515227" cy="307777"/>
          </a:xfrm>
          <a:prstGeom prst="rect">
            <a:avLst/>
          </a:prstGeom>
          <a:noFill/>
        </p:spPr>
        <p:txBody>
          <a:bodyPr wrap="square">
            <a:spAutoFit/>
          </a:bodyPr>
          <a:lstStyle/>
          <a:p>
            <a:r>
              <a:rPr lang="ja-JP" altLang="en-US" sz="1400" dirty="0"/>
              <a:t>マスク部分を予測する事前学習タスクを改変すれば応用できるかもしれない。</a:t>
            </a:r>
          </a:p>
        </p:txBody>
      </p:sp>
      <p:sp>
        <p:nvSpPr>
          <p:cNvPr id="14" name="テキスト ボックス 13">
            <a:extLst>
              <a:ext uri="{FF2B5EF4-FFF2-40B4-BE49-F238E27FC236}">
                <a16:creationId xmlns:a16="http://schemas.microsoft.com/office/drawing/2014/main" id="{CB46ED91-001E-1BEC-FFA8-4182F61508E9}"/>
              </a:ext>
            </a:extLst>
          </p:cNvPr>
          <p:cNvSpPr txBox="1"/>
          <p:nvPr/>
        </p:nvSpPr>
        <p:spPr>
          <a:xfrm>
            <a:off x="213264" y="3050522"/>
            <a:ext cx="7011996" cy="584775"/>
          </a:xfrm>
          <a:prstGeom prst="rect">
            <a:avLst/>
          </a:prstGeom>
          <a:noFill/>
        </p:spPr>
        <p:txBody>
          <a:bodyPr wrap="square">
            <a:spAutoFit/>
          </a:bodyPr>
          <a:lstStyle/>
          <a:p>
            <a:pPr marL="285750" indent="-285750">
              <a:buFont typeface="Wingdings" panose="05000000000000000000" pitchFamily="2" charset="2"/>
              <a:buChar char="ü"/>
            </a:pPr>
            <a:r>
              <a:rPr lang="ja-JP" altLang="en-US" sz="1600"/>
              <a:t>活性の低下が疾患になるタンパク質と</a:t>
            </a:r>
            <a:r>
              <a:rPr lang="en-US" altLang="ja-JP" sz="1600" dirty="0"/>
              <a:t>, </a:t>
            </a:r>
            <a:r>
              <a:rPr lang="ja-JP" altLang="en-US" sz="1600"/>
              <a:t>亢進が疾患になるタンパク質はどちらも予測できるのか</a:t>
            </a:r>
            <a:endParaRPr lang="ja-JP" altLang="en-US" sz="1600" dirty="0"/>
          </a:p>
        </p:txBody>
      </p:sp>
      <p:sp>
        <p:nvSpPr>
          <p:cNvPr id="15" name="テキスト ボックス 14">
            <a:extLst>
              <a:ext uri="{FF2B5EF4-FFF2-40B4-BE49-F238E27FC236}">
                <a16:creationId xmlns:a16="http://schemas.microsoft.com/office/drawing/2014/main" id="{F5D1BEEB-60B2-C3AD-AB1D-0422BF609922}"/>
              </a:ext>
            </a:extLst>
          </p:cNvPr>
          <p:cNvSpPr txBox="1"/>
          <p:nvPr/>
        </p:nvSpPr>
        <p:spPr>
          <a:xfrm>
            <a:off x="666750" y="3635297"/>
            <a:ext cx="7515227" cy="1019959"/>
          </a:xfrm>
          <a:prstGeom prst="rect">
            <a:avLst/>
          </a:prstGeom>
          <a:noFill/>
        </p:spPr>
        <p:txBody>
          <a:bodyPr wrap="square">
            <a:spAutoFit/>
          </a:bodyPr>
          <a:lstStyle/>
          <a:p>
            <a:pPr>
              <a:lnSpc>
                <a:spcPct val="150000"/>
              </a:lnSpc>
            </a:pPr>
            <a:r>
              <a:rPr lang="ja-JP" altLang="en-US" sz="1400"/>
              <a:t>類似したタンパク質でも発現部位等によって異なる場合もある。</a:t>
            </a:r>
            <a:endParaRPr lang="en-US" altLang="ja-JP" sz="1400" dirty="0"/>
          </a:p>
          <a:p>
            <a:pPr>
              <a:lnSpc>
                <a:spcPct val="150000"/>
              </a:lnSpc>
            </a:pPr>
            <a:r>
              <a:rPr lang="ja-JP" altLang="en-US" sz="1400"/>
              <a:t>できればそれぞれの性質のタンパク質ごとに評価してほしかった。</a:t>
            </a:r>
            <a:endParaRPr lang="en-US" altLang="ja-JP" sz="1400" dirty="0"/>
          </a:p>
          <a:p>
            <a:pPr>
              <a:lnSpc>
                <a:spcPct val="150000"/>
              </a:lnSpc>
            </a:pPr>
            <a:r>
              <a:rPr lang="ja-JP" altLang="en-US" sz="1400"/>
              <a:t>評価用</a:t>
            </a:r>
            <a:r>
              <a:rPr lang="ja-JP" altLang="en-US" sz="1400" dirty="0"/>
              <a:t>データセットには両方の変異が入っているのか。</a:t>
            </a:r>
          </a:p>
        </p:txBody>
      </p:sp>
    </p:spTree>
    <p:extLst>
      <p:ext uri="{BB962C8B-B14F-4D97-AF65-F5344CB8AC3E}">
        <p14:creationId xmlns:p14="http://schemas.microsoft.com/office/powerpoint/2010/main" val="5746815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10E612EF-B031-B5C6-4F55-0BD09FD8DD89}"/>
              </a:ext>
            </a:extLst>
          </p:cNvPr>
          <p:cNvSpPr/>
          <p:nvPr/>
        </p:nvSpPr>
        <p:spPr>
          <a:xfrm>
            <a:off x="0" y="3199168"/>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200" b="1" dirty="0">
                <a:solidFill>
                  <a:schemeClr val="bg1">
                    <a:lumMod val="95000"/>
                  </a:schemeClr>
                </a:solidFill>
                <a:latin typeface="Arial" panose="020B0604020202020204" pitchFamily="34" charset="0"/>
                <a:cs typeface="Arial" panose="020B0604020202020204" pitchFamily="34" charset="0"/>
              </a:rPr>
              <a:t>Thank you for listening</a:t>
            </a:r>
          </a:p>
        </p:txBody>
      </p:sp>
    </p:spTree>
    <p:extLst>
      <p:ext uri="{BB962C8B-B14F-4D97-AF65-F5344CB8AC3E}">
        <p14:creationId xmlns:p14="http://schemas.microsoft.com/office/powerpoint/2010/main" val="31813686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10E612EF-B031-B5C6-4F55-0BD09FD8DD89}"/>
              </a:ext>
            </a:extLst>
          </p:cNvPr>
          <p:cNvSpPr/>
          <p:nvPr/>
        </p:nvSpPr>
        <p:spPr>
          <a:xfrm>
            <a:off x="0" y="3199168"/>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200" b="1" dirty="0">
                <a:solidFill>
                  <a:schemeClr val="bg1">
                    <a:lumMod val="95000"/>
                  </a:schemeClr>
                </a:solidFill>
                <a:latin typeface="Arial" panose="020B0604020202020204" pitchFamily="34" charset="0"/>
                <a:cs typeface="Arial" panose="020B0604020202020204" pitchFamily="34" charset="0"/>
              </a:rPr>
              <a:t>Appendix</a:t>
            </a:r>
          </a:p>
        </p:txBody>
      </p:sp>
    </p:spTree>
    <p:extLst>
      <p:ext uri="{BB962C8B-B14F-4D97-AF65-F5344CB8AC3E}">
        <p14:creationId xmlns:p14="http://schemas.microsoft.com/office/powerpoint/2010/main" val="13238567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2. </a:t>
            </a:r>
            <a:r>
              <a:rPr kumimoji="1" lang="ja-JP" altLang="en-US" sz="2200" b="1"/>
              <a:t>予測</a:t>
            </a:r>
            <a:r>
              <a:rPr kumimoji="1" lang="ja-JP" altLang="en-US" sz="2200" b="1" dirty="0"/>
              <a:t>結果と臨床報告データの比較</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24" name="テキスト ボックス 23">
            <a:extLst>
              <a:ext uri="{FF2B5EF4-FFF2-40B4-BE49-F238E27FC236}">
                <a16:creationId xmlns:a16="http://schemas.microsoft.com/office/drawing/2014/main" id="{C275DF1C-5198-53D6-AA90-74879355591A}"/>
              </a:ext>
            </a:extLst>
          </p:cNvPr>
          <p:cNvSpPr txBox="1"/>
          <p:nvPr/>
        </p:nvSpPr>
        <p:spPr>
          <a:xfrm>
            <a:off x="0" y="528239"/>
            <a:ext cx="5264307" cy="369332"/>
          </a:xfrm>
          <a:prstGeom prst="rect">
            <a:avLst/>
          </a:prstGeom>
          <a:noFill/>
        </p:spPr>
        <p:txBody>
          <a:bodyPr wrap="square" rtlCol="0">
            <a:spAutoFit/>
          </a:bodyPr>
          <a:lstStyle/>
          <a:p>
            <a:r>
              <a:rPr kumimoji="1" lang="ja-JP" altLang="en-US" u="sng" dirty="0">
                <a:solidFill>
                  <a:schemeClr val="tx1">
                    <a:lumMod val="85000"/>
                    <a:lumOff val="15000"/>
                  </a:schemeClr>
                </a:solidFill>
              </a:rPr>
              <a:t>① </a:t>
            </a:r>
            <a:r>
              <a:rPr kumimoji="1" lang="en-US" altLang="ja-JP" u="sng" dirty="0" err="1">
                <a:solidFill>
                  <a:schemeClr val="tx1">
                    <a:lumMod val="85000"/>
                    <a:lumOff val="15000"/>
                  </a:schemeClr>
                </a:solidFill>
              </a:rPr>
              <a:t>ClinVar</a:t>
            </a:r>
            <a:r>
              <a:rPr kumimoji="1" lang="ja-JP" altLang="en-US" u="sng" dirty="0">
                <a:solidFill>
                  <a:schemeClr val="tx1">
                    <a:lumMod val="85000"/>
                    <a:lumOff val="15000"/>
                  </a:schemeClr>
                </a:solidFill>
              </a:rPr>
              <a:t>データでの比較</a:t>
            </a:r>
            <a:endParaRPr kumimoji="1" lang="ja-JP" altLang="en-US" u="sng" dirty="0">
              <a:solidFill>
                <a:srgbClr val="3965B5"/>
              </a:solidFill>
            </a:endParaRPr>
          </a:p>
        </p:txBody>
      </p:sp>
      <p:sp>
        <p:nvSpPr>
          <p:cNvPr id="34" name="テキスト ボックス 33">
            <a:extLst>
              <a:ext uri="{FF2B5EF4-FFF2-40B4-BE49-F238E27FC236}">
                <a16:creationId xmlns:a16="http://schemas.microsoft.com/office/drawing/2014/main" id="{F985D244-F59C-6831-2279-5E6630EF1273}"/>
              </a:ext>
            </a:extLst>
          </p:cNvPr>
          <p:cNvSpPr txBox="1"/>
          <p:nvPr/>
        </p:nvSpPr>
        <p:spPr>
          <a:xfrm>
            <a:off x="212338" y="967960"/>
            <a:ext cx="4343592" cy="584775"/>
          </a:xfrm>
          <a:prstGeom prst="rect">
            <a:avLst/>
          </a:prstGeom>
          <a:noFill/>
        </p:spPr>
        <p:txBody>
          <a:bodyPr wrap="square" rtlCol="0">
            <a:spAutoFit/>
          </a:bodyPr>
          <a:lstStyle/>
          <a:p>
            <a:r>
              <a:rPr kumimoji="1" lang="en-US" altLang="ja-JP" sz="1600" dirty="0">
                <a:solidFill>
                  <a:schemeClr val="tx1">
                    <a:lumMod val="95000"/>
                    <a:lumOff val="5000"/>
                  </a:schemeClr>
                </a:solidFill>
              </a:rPr>
              <a:t>ACMG</a:t>
            </a:r>
            <a:r>
              <a:rPr kumimoji="1" lang="ja-JP" altLang="en-US" sz="1600">
                <a:solidFill>
                  <a:schemeClr val="tx1">
                    <a:lumMod val="95000"/>
                    <a:lumOff val="5000"/>
                  </a:schemeClr>
                </a:solidFill>
              </a:rPr>
              <a:t>で</a:t>
            </a:r>
            <a:r>
              <a:rPr kumimoji="1" lang="en-US" altLang="ja-JP" sz="1600" dirty="0">
                <a:solidFill>
                  <a:schemeClr val="tx1">
                    <a:lumMod val="95000"/>
                    <a:lumOff val="5000"/>
                  </a:schemeClr>
                </a:solidFill>
              </a:rPr>
              <a:t>secondary finding</a:t>
            </a:r>
            <a:r>
              <a:rPr kumimoji="1" lang="ja-JP" altLang="en-US" sz="1600">
                <a:solidFill>
                  <a:schemeClr val="tx1">
                    <a:lumMod val="95000"/>
                    <a:lumOff val="5000"/>
                  </a:schemeClr>
                </a:solidFill>
              </a:rPr>
              <a:t>の報告が</a:t>
            </a:r>
            <a:endParaRPr kumimoji="1" lang="en-US" altLang="ja-JP" sz="1600" dirty="0">
              <a:solidFill>
                <a:schemeClr val="tx1">
                  <a:lumMod val="95000"/>
                  <a:lumOff val="5000"/>
                </a:schemeClr>
              </a:solidFill>
            </a:endParaRPr>
          </a:p>
          <a:p>
            <a:r>
              <a:rPr kumimoji="1" lang="ja-JP" altLang="en-US" sz="1600">
                <a:solidFill>
                  <a:schemeClr val="tx1">
                    <a:lumMod val="95000"/>
                    <a:lumOff val="5000"/>
                  </a:schemeClr>
                </a:solidFill>
              </a:rPr>
              <a:t>推奨されている各遺伝子の予測</a:t>
            </a:r>
            <a:endParaRPr kumimoji="1" lang="ja-JP" altLang="en-US" sz="1600" dirty="0">
              <a:solidFill>
                <a:schemeClr val="tx1">
                  <a:lumMod val="95000"/>
                  <a:lumOff val="5000"/>
                </a:schemeClr>
              </a:solidFill>
            </a:endParaRPr>
          </a:p>
        </p:txBody>
      </p:sp>
      <p:sp>
        <p:nvSpPr>
          <p:cNvPr id="35" name="正方形/長方形 34">
            <a:extLst>
              <a:ext uri="{FF2B5EF4-FFF2-40B4-BE49-F238E27FC236}">
                <a16:creationId xmlns:a16="http://schemas.microsoft.com/office/drawing/2014/main" id="{0DA8A2AF-D250-0CDB-894B-1C3743E1AD48}"/>
              </a:ext>
            </a:extLst>
          </p:cNvPr>
          <p:cNvSpPr/>
          <p:nvPr/>
        </p:nvSpPr>
        <p:spPr>
          <a:xfrm>
            <a:off x="156500" y="967960"/>
            <a:ext cx="72000"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36" name="正方形/長方形 35">
            <a:extLst>
              <a:ext uri="{FF2B5EF4-FFF2-40B4-BE49-F238E27FC236}">
                <a16:creationId xmlns:a16="http://schemas.microsoft.com/office/drawing/2014/main" id="{39A8C47A-F46C-F39D-F3A8-355F10A35620}"/>
              </a:ext>
            </a:extLst>
          </p:cNvPr>
          <p:cNvSpPr/>
          <p:nvPr/>
        </p:nvSpPr>
        <p:spPr>
          <a:xfrm>
            <a:off x="4627929" y="967960"/>
            <a:ext cx="72000"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3" name="テキスト ボックス 2">
            <a:extLst>
              <a:ext uri="{FF2B5EF4-FFF2-40B4-BE49-F238E27FC236}">
                <a16:creationId xmlns:a16="http://schemas.microsoft.com/office/drawing/2014/main" id="{A13F02C6-530D-F454-4B89-00DC277D1528}"/>
              </a:ext>
            </a:extLst>
          </p:cNvPr>
          <p:cNvSpPr txBox="1"/>
          <p:nvPr/>
        </p:nvSpPr>
        <p:spPr>
          <a:xfrm>
            <a:off x="4672571" y="951683"/>
            <a:ext cx="4343592" cy="584775"/>
          </a:xfrm>
          <a:prstGeom prst="rect">
            <a:avLst/>
          </a:prstGeom>
          <a:noFill/>
        </p:spPr>
        <p:txBody>
          <a:bodyPr wrap="square" rtlCol="0">
            <a:spAutoFit/>
          </a:bodyPr>
          <a:lstStyle/>
          <a:p>
            <a:r>
              <a:rPr kumimoji="1" lang="en-US" altLang="ja-JP" sz="1600" dirty="0">
                <a:solidFill>
                  <a:schemeClr val="tx1">
                    <a:lumMod val="95000"/>
                    <a:lumOff val="5000"/>
                  </a:schemeClr>
                </a:solidFill>
              </a:rPr>
              <a:t>MAVE</a:t>
            </a:r>
            <a:r>
              <a:rPr kumimoji="1" lang="ja-JP" altLang="en-US" sz="1600">
                <a:solidFill>
                  <a:schemeClr val="tx1">
                    <a:lumMod val="95000"/>
                    <a:lumOff val="5000"/>
                  </a:schemeClr>
                </a:solidFill>
              </a:rPr>
              <a:t>での研究が推奨されている</a:t>
            </a:r>
            <a:endParaRPr kumimoji="1" lang="en-US" altLang="ja-JP" sz="1600" dirty="0">
              <a:solidFill>
                <a:schemeClr val="tx1">
                  <a:lumMod val="95000"/>
                  <a:lumOff val="5000"/>
                </a:schemeClr>
              </a:solidFill>
            </a:endParaRPr>
          </a:p>
          <a:p>
            <a:r>
              <a:rPr kumimoji="1" lang="ja-JP" altLang="en-US" sz="1600">
                <a:solidFill>
                  <a:schemeClr val="tx1">
                    <a:lumMod val="95000"/>
                    <a:lumOff val="5000"/>
                  </a:schemeClr>
                </a:solidFill>
              </a:rPr>
              <a:t>各遺伝子群の予測</a:t>
            </a:r>
            <a:endParaRPr kumimoji="1" lang="ja-JP" altLang="en-US" sz="1600" dirty="0">
              <a:solidFill>
                <a:schemeClr val="tx1">
                  <a:lumMod val="95000"/>
                  <a:lumOff val="5000"/>
                </a:schemeClr>
              </a:solidFill>
            </a:endParaRPr>
          </a:p>
        </p:txBody>
      </p:sp>
      <p:pic>
        <p:nvPicPr>
          <p:cNvPr id="10" name="図 9">
            <a:extLst>
              <a:ext uri="{FF2B5EF4-FFF2-40B4-BE49-F238E27FC236}">
                <a16:creationId xmlns:a16="http://schemas.microsoft.com/office/drawing/2014/main" id="{FFBBF0AF-DFC1-D959-5619-446193A23FA5}"/>
              </a:ext>
            </a:extLst>
          </p:cNvPr>
          <p:cNvPicPr>
            <a:picLocks noChangeAspect="1"/>
          </p:cNvPicPr>
          <p:nvPr/>
        </p:nvPicPr>
        <p:blipFill rotWithShape="1">
          <a:blip r:embed="rId3">
            <a:extLst>
              <a:ext uri="{28A0092B-C50C-407E-A947-70E740481C1C}">
                <a14:useLocalDpi xmlns:a14="http://schemas.microsoft.com/office/drawing/2010/main" val="0"/>
              </a:ext>
            </a:extLst>
          </a:blip>
          <a:srcRect t="8923" r="41896" b="3401"/>
          <a:stretch/>
        </p:blipFill>
        <p:spPr>
          <a:xfrm>
            <a:off x="39858" y="1851758"/>
            <a:ext cx="4516072" cy="2790702"/>
          </a:xfrm>
          <a:prstGeom prst="rect">
            <a:avLst/>
          </a:prstGeom>
        </p:spPr>
      </p:pic>
      <p:pic>
        <p:nvPicPr>
          <p:cNvPr id="12" name="図 11">
            <a:extLst>
              <a:ext uri="{FF2B5EF4-FFF2-40B4-BE49-F238E27FC236}">
                <a16:creationId xmlns:a16="http://schemas.microsoft.com/office/drawing/2014/main" id="{699BE9C0-F65E-3E14-1393-7DB166AB42A4}"/>
              </a:ext>
            </a:extLst>
          </p:cNvPr>
          <p:cNvPicPr>
            <a:picLocks noChangeAspect="1"/>
          </p:cNvPicPr>
          <p:nvPr/>
        </p:nvPicPr>
        <p:blipFill rotWithShape="1">
          <a:blip r:embed="rId3">
            <a:extLst>
              <a:ext uri="{28A0092B-C50C-407E-A947-70E740481C1C}">
                <a14:useLocalDpi xmlns:a14="http://schemas.microsoft.com/office/drawing/2010/main" val="0"/>
              </a:ext>
            </a:extLst>
          </a:blip>
          <a:srcRect l="59267" t="8799"/>
          <a:stretch/>
        </p:blipFill>
        <p:spPr>
          <a:xfrm>
            <a:off x="4963886" y="1851758"/>
            <a:ext cx="3165985" cy="2902922"/>
          </a:xfrm>
          <a:prstGeom prst="rect">
            <a:avLst/>
          </a:prstGeom>
        </p:spPr>
      </p:pic>
    </p:spTree>
    <p:extLst>
      <p:ext uri="{BB962C8B-B14F-4D97-AF65-F5344CB8AC3E}">
        <p14:creationId xmlns:p14="http://schemas.microsoft.com/office/powerpoint/2010/main" val="2294923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図 35">
            <a:extLst>
              <a:ext uri="{FF2B5EF4-FFF2-40B4-BE49-F238E27FC236}">
                <a16:creationId xmlns:a16="http://schemas.microsoft.com/office/drawing/2014/main" id="{B759BA13-EA9C-0B98-F96A-6BF497147975}"/>
              </a:ext>
            </a:extLst>
          </p:cNvPr>
          <p:cNvPicPr>
            <a:picLocks noChangeAspect="1"/>
          </p:cNvPicPr>
          <p:nvPr/>
        </p:nvPicPr>
        <p:blipFill rotWithShape="1">
          <a:blip r:embed="rId3">
            <a:extLst>
              <a:ext uri="{28A0092B-C50C-407E-A947-70E740481C1C}">
                <a14:useLocalDpi xmlns:a14="http://schemas.microsoft.com/office/drawing/2010/main" val="0"/>
              </a:ext>
            </a:extLst>
          </a:blip>
          <a:srcRect l="3144" r="7167"/>
          <a:stretch/>
        </p:blipFill>
        <p:spPr>
          <a:xfrm>
            <a:off x="336672" y="5395825"/>
            <a:ext cx="2920927" cy="766285"/>
          </a:xfrm>
          <a:prstGeom prst="rect">
            <a:avLst/>
          </a:prstGeom>
        </p:spPr>
      </p:pic>
      <p:sp>
        <p:nvSpPr>
          <p:cNvPr id="4" name="正方形/長方形 3">
            <a:extLst>
              <a:ext uri="{FF2B5EF4-FFF2-40B4-BE49-F238E27FC236}">
                <a16:creationId xmlns:a16="http://schemas.microsoft.com/office/drawing/2014/main" id="{54DCAC33-9E0D-00C6-450D-B480BA6AF017}"/>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著者について</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テキスト&#10;&#10;自動的に生成された説明">
            <a:extLst>
              <a:ext uri="{FF2B5EF4-FFF2-40B4-BE49-F238E27FC236}">
                <a16:creationId xmlns:a16="http://schemas.microsoft.com/office/drawing/2014/main" id="{360DDA02-0857-1880-D6E6-A7DDA4FDE8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672" y="659682"/>
            <a:ext cx="5506581" cy="1620000"/>
          </a:xfrm>
          <a:prstGeom prst="rect">
            <a:avLst/>
          </a:prstGeom>
        </p:spPr>
      </p:pic>
      <p:sp>
        <p:nvSpPr>
          <p:cNvPr id="14" name="テキスト ボックス 13">
            <a:extLst>
              <a:ext uri="{FF2B5EF4-FFF2-40B4-BE49-F238E27FC236}">
                <a16:creationId xmlns:a16="http://schemas.microsoft.com/office/drawing/2014/main" id="{D1FFC8FA-9DF4-3C78-81C5-F9D6972C9411}"/>
              </a:ext>
            </a:extLst>
          </p:cNvPr>
          <p:cNvSpPr txBox="1"/>
          <p:nvPr/>
        </p:nvSpPr>
        <p:spPr>
          <a:xfrm>
            <a:off x="145894" y="2347779"/>
            <a:ext cx="4087316" cy="338554"/>
          </a:xfrm>
          <a:prstGeom prst="rect">
            <a:avLst/>
          </a:prstGeom>
          <a:noFill/>
        </p:spPr>
        <p:txBody>
          <a:bodyPr wrap="square" rtlCol="0">
            <a:spAutoFit/>
          </a:bodyPr>
          <a:lstStyle/>
          <a:p>
            <a:r>
              <a:rPr kumimoji="1" lang="en-US" altLang="ja-JP" sz="1600" dirty="0">
                <a:solidFill>
                  <a:schemeClr val="tx1">
                    <a:lumMod val="85000"/>
                    <a:lumOff val="15000"/>
                  </a:schemeClr>
                </a:solidFill>
              </a:rPr>
              <a:t>Corresponding</a:t>
            </a:r>
            <a:r>
              <a:rPr kumimoji="1" lang="ja-JP" altLang="en-US" sz="1600" dirty="0">
                <a:solidFill>
                  <a:schemeClr val="tx1">
                    <a:lumMod val="85000"/>
                    <a:lumOff val="15000"/>
                  </a:schemeClr>
                </a:solidFill>
              </a:rPr>
              <a:t> </a:t>
            </a:r>
            <a:r>
              <a:rPr kumimoji="1" lang="en-US" altLang="ja-JP" sz="1600" dirty="0">
                <a:solidFill>
                  <a:schemeClr val="tx1">
                    <a:lumMod val="85000"/>
                    <a:lumOff val="15000"/>
                  </a:schemeClr>
                </a:solidFill>
              </a:rPr>
              <a:t>&amp;</a:t>
            </a:r>
            <a:r>
              <a:rPr kumimoji="1" lang="ja-JP" altLang="en-US" sz="1600" dirty="0">
                <a:solidFill>
                  <a:schemeClr val="tx1">
                    <a:lumMod val="85000"/>
                    <a:lumOff val="15000"/>
                  </a:schemeClr>
                </a:solidFill>
              </a:rPr>
              <a:t> </a:t>
            </a:r>
            <a:r>
              <a:rPr kumimoji="1" lang="en-US" altLang="ja-JP" sz="1600" dirty="0">
                <a:solidFill>
                  <a:schemeClr val="tx1">
                    <a:lumMod val="85000"/>
                    <a:lumOff val="15000"/>
                  </a:schemeClr>
                </a:solidFill>
              </a:rPr>
              <a:t>First author</a:t>
            </a:r>
            <a:endParaRPr kumimoji="1" lang="ja-JP" altLang="en-US" sz="1600" dirty="0">
              <a:solidFill>
                <a:srgbClr val="3965B5"/>
              </a:solidFill>
            </a:endParaRPr>
          </a:p>
        </p:txBody>
      </p:sp>
      <p:sp>
        <p:nvSpPr>
          <p:cNvPr id="15" name="正方形/長方形 14">
            <a:extLst>
              <a:ext uri="{FF2B5EF4-FFF2-40B4-BE49-F238E27FC236}">
                <a16:creationId xmlns:a16="http://schemas.microsoft.com/office/drawing/2014/main" id="{ABA995F2-FD61-E250-5115-DEC3AECDE725}"/>
              </a:ext>
            </a:extLst>
          </p:cNvPr>
          <p:cNvSpPr/>
          <p:nvPr/>
        </p:nvSpPr>
        <p:spPr>
          <a:xfrm>
            <a:off x="73893" y="2364056"/>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7" name="テキスト ボックス 16">
            <a:extLst>
              <a:ext uri="{FF2B5EF4-FFF2-40B4-BE49-F238E27FC236}">
                <a16:creationId xmlns:a16="http://schemas.microsoft.com/office/drawing/2014/main" id="{9E43C761-07EC-BAFA-6125-1E89745EE503}"/>
              </a:ext>
            </a:extLst>
          </p:cNvPr>
          <p:cNvSpPr txBox="1"/>
          <p:nvPr/>
        </p:nvSpPr>
        <p:spPr>
          <a:xfrm>
            <a:off x="145894" y="4966400"/>
            <a:ext cx="4294066" cy="338554"/>
          </a:xfrm>
          <a:prstGeom prst="rect">
            <a:avLst/>
          </a:prstGeom>
          <a:noFill/>
        </p:spPr>
        <p:txBody>
          <a:bodyPr wrap="square" rtlCol="0">
            <a:spAutoFit/>
          </a:bodyPr>
          <a:lstStyle/>
          <a:p>
            <a:r>
              <a:rPr kumimoji="1" lang="ja-JP" altLang="en-US" sz="1600" dirty="0">
                <a:solidFill>
                  <a:schemeClr val="tx1">
                    <a:lumMod val="85000"/>
                    <a:lumOff val="15000"/>
                  </a:schemeClr>
                </a:solidFill>
              </a:rPr>
              <a:t>研究機関</a:t>
            </a:r>
            <a:r>
              <a:rPr kumimoji="1" lang="en-US" altLang="ja-JP" sz="1600" dirty="0">
                <a:solidFill>
                  <a:schemeClr val="tx1">
                    <a:lumMod val="85000"/>
                    <a:lumOff val="15000"/>
                  </a:schemeClr>
                </a:solidFill>
              </a:rPr>
              <a:t>: Google DeepMind</a:t>
            </a:r>
            <a:r>
              <a:rPr kumimoji="1" lang="ja-JP" altLang="en-US" sz="1600" dirty="0">
                <a:solidFill>
                  <a:schemeClr val="tx1">
                    <a:lumMod val="85000"/>
                    <a:lumOff val="15000"/>
                  </a:schemeClr>
                </a:solidFill>
              </a:rPr>
              <a:t>社</a:t>
            </a:r>
            <a:endParaRPr kumimoji="1" lang="ja-JP" altLang="en-US" sz="1600" dirty="0">
              <a:solidFill>
                <a:srgbClr val="3965B5"/>
              </a:solidFill>
            </a:endParaRPr>
          </a:p>
        </p:txBody>
      </p:sp>
      <p:sp>
        <p:nvSpPr>
          <p:cNvPr id="18" name="正方形/長方形 17">
            <a:extLst>
              <a:ext uri="{FF2B5EF4-FFF2-40B4-BE49-F238E27FC236}">
                <a16:creationId xmlns:a16="http://schemas.microsoft.com/office/drawing/2014/main" id="{EC3E876C-2EA1-0FD5-0392-9E7F7FC45259}"/>
              </a:ext>
            </a:extLst>
          </p:cNvPr>
          <p:cNvSpPr/>
          <p:nvPr/>
        </p:nvSpPr>
        <p:spPr>
          <a:xfrm>
            <a:off x="73893" y="4982677"/>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27" name="図 26" descr="白いシャツを着ている男性&#10;&#10;自動的に生成された説明">
            <a:extLst>
              <a:ext uri="{FF2B5EF4-FFF2-40B4-BE49-F238E27FC236}">
                <a16:creationId xmlns:a16="http://schemas.microsoft.com/office/drawing/2014/main" id="{5420FAA8-5EE4-B809-B141-C0E6B3C134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112" y="2802188"/>
            <a:ext cx="1297270" cy="1195921"/>
          </a:xfrm>
          <a:prstGeom prst="rect">
            <a:avLst/>
          </a:prstGeom>
        </p:spPr>
      </p:pic>
      <p:sp>
        <p:nvSpPr>
          <p:cNvPr id="28" name="テキスト ボックス 27">
            <a:extLst>
              <a:ext uri="{FF2B5EF4-FFF2-40B4-BE49-F238E27FC236}">
                <a16:creationId xmlns:a16="http://schemas.microsoft.com/office/drawing/2014/main" id="{DC69EA51-8594-7D26-0A22-AB20C9D3809A}"/>
              </a:ext>
            </a:extLst>
          </p:cNvPr>
          <p:cNvSpPr txBox="1"/>
          <p:nvPr/>
        </p:nvSpPr>
        <p:spPr>
          <a:xfrm>
            <a:off x="-80712" y="3998109"/>
            <a:ext cx="1698599" cy="461665"/>
          </a:xfrm>
          <a:prstGeom prst="rect">
            <a:avLst/>
          </a:prstGeom>
          <a:noFill/>
        </p:spPr>
        <p:txBody>
          <a:bodyPr wrap="square" rtlCol="0">
            <a:spAutoFit/>
          </a:bodyPr>
          <a:lstStyle/>
          <a:p>
            <a:pPr algn="ctr"/>
            <a:r>
              <a:rPr lang="en-US" altLang="ja-JP" sz="1200" b="0" i="0" dirty="0">
                <a:solidFill>
                  <a:srgbClr val="222222"/>
                </a:solidFill>
                <a:effectLst/>
                <a:latin typeface="Arial" panose="020B0604020202020204" pitchFamily="34" charset="0"/>
              </a:rPr>
              <a:t>Jun Cheng</a:t>
            </a:r>
          </a:p>
          <a:p>
            <a:pPr algn="ctr"/>
            <a:r>
              <a:rPr kumimoji="1" lang="en-US" altLang="ja-JP" sz="1200" dirty="0">
                <a:solidFill>
                  <a:srgbClr val="222222"/>
                </a:solidFill>
                <a:latin typeface="Arial" panose="020B0604020202020204" pitchFamily="34" charset="0"/>
              </a:rPr>
              <a:t>@</a:t>
            </a:r>
            <a:r>
              <a:rPr kumimoji="1" lang="ja-JP" altLang="en-US" sz="1200" dirty="0">
                <a:solidFill>
                  <a:srgbClr val="222222"/>
                </a:solidFill>
                <a:latin typeface="Arial" panose="020B0604020202020204" pitchFamily="34" charset="0"/>
              </a:rPr>
              <a:t> </a:t>
            </a:r>
            <a:r>
              <a:rPr kumimoji="1" lang="en-US" altLang="ja-JP" sz="1200" dirty="0">
                <a:solidFill>
                  <a:srgbClr val="222222"/>
                </a:solidFill>
                <a:latin typeface="Arial" panose="020B0604020202020204" pitchFamily="34" charset="0"/>
              </a:rPr>
              <a:t>Google DeepMind</a:t>
            </a:r>
            <a:endParaRPr kumimoji="1" lang="ja-JP" altLang="en-US" sz="1200" dirty="0">
              <a:solidFill>
                <a:srgbClr val="3965B5"/>
              </a:solidFill>
            </a:endParaRPr>
          </a:p>
        </p:txBody>
      </p:sp>
      <p:sp>
        <p:nvSpPr>
          <p:cNvPr id="31" name="テキスト ボックス 30">
            <a:extLst>
              <a:ext uri="{FF2B5EF4-FFF2-40B4-BE49-F238E27FC236}">
                <a16:creationId xmlns:a16="http://schemas.microsoft.com/office/drawing/2014/main" id="{19B006C9-D1BA-8F9D-F20C-88723046E94C}"/>
              </a:ext>
            </a:extLst>
          </p:cNvPr>
          <p:cNvSpPr txBox="1"/>
          <p:nvPr/>
        </p:nvSpPr>
        <p:spPr>
          <a:xfrm>
            <a:off x="4708008" y="5400518"/>
            <a:ext cx="1850557" cy="307777"/>
          </a:xfrm>
          <a:prstGeom prst="rect">
            <a:avLst/>
          </a:prstGeom>
          <a:noFill/>
        </p:spPr>
        <p:txBody>
          <a:bodyPr wrap="square" rtlCol="0">
            <a:spAutoFit/>
          </a:bodyPr>
          <a:lstStyle/>
          <a:p>
            <a:r>
              <a:rPr kumimoji="1" lang="en-US" altLang="ja-JP" sz="1400" dirty="0">
                <a:solidFill>
                  <a:schemeClr val="tx1">
                    <a:lumMod val="95000"/>
                    <a:lumOff val="5000"/>
                  </a:schemeClr>
                </a:solidFill>
              </a:rPr>
              <a:t>2010</a:t>
            </a:r>
            <a:r>
              <a:rPr kumimoji="1" lang="ja-JP" altLang="en-US" sz="1400" dirty="0">
                <a:solidFill>
                  <a:schemeClr val="tx1">
                    <a:lumMod val="95000"/>
                    <a:lumOff val="5000"/>
                  </a:schemeClr>
                </a:solidFill>
              </a:rPr>
              <a:t>年　設立</a:t>
            </a:r>
          </a:p>
        </p:txBody>
      </p:sp>
      <p:sp>
        <p:nvSpPr>
          <p:cNvPr id="32" name="テキスト ボックス 31">
            <a:extLst>
              <a:ext uri="{FF2B5EF4-FFF2-40B4-BE49-F238E27FC236}">
                <a16:creationId xmlns:a16="http://schemas.microsoft.com/office/drawing/2014/main" id="{3A904863-6769-7A94-2393-76B7814F974E}"/>
              </a:ext>
            </a:extLst>
          </p:cNvPr>
          <p:cNvSpPr txBox="1"/>
          <p:nvPr/>
        </p:nvSpPr>
        <p:spPr>
          <a:xfrm>
            <a:off x="4708010" y="5962517"/>
            <a:ext cx="4322509" cy="523220"/>
          </a:xfrm>
          <a:prstGeom prst="rect">
            <a:avLst/>
          </a:prstGeom>
          <a:noFill/>
        </p:spPr>
        <p:txBody>
          <a:bodyPr wrap="square" rtlCol="0">
            <a:spAutoFit/>
          </a:bodyPr>
          <a:lstStyle/>
          <a:p>
            <a:r>
              <a:rPr kumimoji="1" lang="en-US" altLang="ja-JP" sz="1400" dirty="0">
                <a:solidFill>
                  <a:schemeClr val="tx1">
                    <a:lumMod val="95000"/>
                    <a:lumOff val="5000"/>
                  </a:schemeClr>
                </a:solidFill>
              </a:rPr>
              <a:t>2018</a:t>
            </a:r>
            <a:r>
              <a:rPr kumimoji="1" lang="ja-JP" altLang="en-US" sz="1400" dirty="0">
                <a:solidFill>
                  <a:schemeClr val="tx1">
                    <a:lumMod val="95000"/>
                    <a:lumOff val="5000"/>
                  </a:schemeClr>
                </a:solidFill>
              </a:rPr>
              <a:t>年　タンパク質のアミノ酸配列から立体構造を</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　　　　 予測する</a:t>
            </a:r>
            <a:r>
              <a:rPr kumimoji="1" lang="en-US" altLang="ja-JP" sz="1400" dirty="0" err="1">
                <a:solidFill>
                  <a:schemeClr val="tx1">
                    <a:lumMod val="95000"/>
                    <a:lumOff val="5000"/>
                  </a:schemeClr>
                </a:solidFill>
              </a:rPr>
              <a:t>AlphaFold</a:t>
            </a:r>
            <a:r>
              <a:rPr kumimoji="1" lang="ja-JP" altLang="en-US" sz="1400" dirty="0">
                <a:solidFill>
                  <a:schemeClr val="tx1">
                    <a:lumMod val="95000"/>
                    <a:lumOff val="5000"/>
                  </a:schemeClr>
                </a:solidFill>
              </a:rPr>
              <a:t>を発表</a:t>
            </a:r>
            <a:endParaRPr kumimoji="1" lang="en-US" altLang="ja-JP" sz="1400" dirty="0">
              <a:solidFill>
                <a:schemeClr val="tx1">
                  <a:lumMod val="95000"/>
                  <a:lumOff val="5000"/>
                </a:schemeClr>
              </a:solidFill>
            </a:endParaRPr>
          </a:p>
        </p:txBody>
      </p:sp>
      <p:sp>
        <p:nvSpPr>
          <p:cNvPr id="34" name="テキスト ボックス 33">
            <a:extLst>
              <a:ext uri="{FF2B5EF4-FFF2-40B4-BE49-F238E27FC236}">
                <a16:creationId xmlns:a16="http://schemas.microsoft.com/office/drawing/2014/main" id="{C3E603A4-AF4C-D905-7C17-9E52BEA31BC3}"/>
              </a:ext>
            </a:extLst>
          </p:cNvPr>
          <p:cNvSpPr txBox="1"/>
          <p:nvPr/>
        </p:nvSpPr>
        <p:spPr>
          <a:xfrm>
            <a:off x="4708010" y="6506964"/>
            <a:ext cx="4522626" cy="307777"/>
          </a:xfrm>
          <a:prstGeom prst="rect">
            <a:avLst/>
          </a:prstGeom>
          <a:noFill/>
        </p:spPr>
        <p:txBody>
          <a:bodyPr wrap="square" rtlCol="0">
            <a:spAutoFit/>
          </a:bodyPr>
          <a:lstStyle/>
          <a:p>
            <a:r>
              <a:rPr kumimoji="1" lang="en-US" altLang="ja-JP" sz="1400" dirty="0">
                <a:solidFill>
                  <a:schemeClr val="tx1">
                    <a:lumMod val="95000"/>
                    <a:lumOff val="5000"/>
                  </a:schemeClr>
                </a:solidFill>
              </a:rPr>
              <a:t>2020</a:t>
            </a:r>
            <a:r>
              <a:rPr kumimoji="1" lang="ja-JP" altLang="en-US" sz="1400" dirty="0">
                <a:solidFill>
                  <a:schemeClr val="tx1">
                    <a:lumMod val="95000"/>
                    <a:lumOff val="5000"/>
                  </a:schemeClr>
                </a:solidFill>
              </a:rPr>
              <a:t>年　</a:t>
            </a:r>
            <a:r>
              <a:rPr kumimoji="1" lang="en-US" altLang="ja-JP" sz="1400" dirty="0" err="1">
                <a:solidFill>
                  <a:schemeClr val="tx1">
                    <a:lumMod val="95000"/>
                    <a:lumOff val="5000"/>
                  </a:schemeClr>
                </a:solidFill>
              </a:rPr>
              <a:t>AlphaFold</a:t>
            </a:r>
            <a:r>
              <a:rPr kumimoji="1" lang="ja-JP" altLang="en-US" sz="1400" dirty="0">
                <a:solidFill>
                  <a:schemeClr val="tx1">
                    <a:lumMod val="95000"/>
                    <a:lumOff val="5000"/>
                  </a:schemeClr>
                </a:solidFill>
              </a:rPr>
              <a:t>より高性能な</a:t>
            </a:r>
            <a:r>
              <a:rPr kumimoji="1" lang="en-US" altLang="ja-JP" sz="1400" dirty="0">
                <a:solidFill>
                  <a:schemeClr val="tx1">
                    <a:lumMod val="95000"/>
                    <a:lumOff val="5000"/>
                  </a:schemeClr>
                </a:solidFill>
              </a:rPr>
              <a:t>AlphaFold2</a:t>
            </a:r>
            <a:r>
              <a:rPr kumimoji="1" lang="ja-JP" altLang="en-US" sz="1400" dirty="0">
                <a:solidFill>
                  <a:schemeClr val="tx1">
                    <a:lumMod val="95000"/>
                    <a:lumOff val="5000"/>
                  </a:schemeClr>
                </a:solidFill>
              </a:rPr>
              <a:t>を発表</a:t>
            </a:r>
            <a:endParaRPr kumimoji="1" lang="en-US" altLang="ja-JP" sz="1400" dirty="0">
              <a:solidFill>
                <a:schemeClr val="tx1">
                  <a:lumMod val="95000"/>
                  <a:lumOff val="5000"/>
                </a:schemeClr>
              </a:solidFill>
            </a:endParaRPr>
          </a:p>
        </p:txBody>
      </p:sp>
      <p:sp>
        <p:nvSpPr>
          <p:cNvPr id="40" name="テキスト ボックス 39">
            <a:extLst>
              <a:ext uri="{FF2B5EF4-FFF2-40B4-BE49-F238E27FC236}">
                <a16:creationId xmlns:a16="http://schemas.microsoft.com/office/drawing/2014/main" id="{5C9F316D-9B54-2F74-2B42-B14AF1818759}"/>
              </a:ext>
            </a:extLst>
          </p:cNvPr>
          <p:cNvSpPr txBox="1"/>
          <p:nvPr/>
        </p:nvSpPr>
        <p:spPr>
          <a:xfrm>
            <a:off x="73893" y="6286223"/>
            <a:ext cx="4952058" cy="523220"/>
          </a:xfrm>
          <a:prstGeom prst="rect">
            <a:avLst/>
          </a:prstGeom>
          <a:noFill/>
        </p:spPr>
        <p:txBody>
          <a:bodyPr wrap="square" rtlCol="0">
            <a:spAutoFit/>
          </a:bodyPr>
          <a:lstStyle/>
          <a:p>
            <a:r>
              <a:rPr kumimoji="1" lang="ja-JP" altLang="en-US" sz="1400" dirty="0">
                <a:solidFill>
                  <a:schemeClr val="tx1">
                    <a:lumMod val="95000"/>
                    <a:lumOff val="5000"/>
                  </a:schemeClr>
                </a:solidFill>
              </a:rPr>
              <a:t>生命科学だけでなく</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大規模言語モデルなど</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様々な分野で人工知能の研究を進めている</a:t>
            </a:r>
          </a:p>
        </p:txBody>
      </p:sp>
      <p:pic>
        <p:nvPicPr>
          <p:cNvPr id="42" name="図 41" descr="グラフィカル ユーザー インターフェイス, Web サイト&#10;&#10;自動的に生成された説明">
            <a:extLst>
              <a:ext uri="{FF2B5EF4-FFF2-40B4-BE49-F238E27FC236}">
                <a16:creationId xmlns:a16="http://schemas.microsoft.com/office/drawing/2014/main" id="{0DC6B1D7-17D5-C52D-24FB-807DB3DFFD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66024" y="5079657"/>
            <a:ext cx="825136" cy="1115695"/>
          </a:xfrm>
          <a:prstGeom prst="rect">
            <a:avLst/>
          </a:prstGeom>
        </p:spPr>
      </p:pic>
      <p:grpSp>
        <p:nvGrpSpPr>
          <p:cNvPr id="6" name="グループ化 5">
            <a:extLst>
              <a:ext uri="{FF2B5EF4-FFF2-40B4-BE49-F238E27FC236}">
                <a16:creationId xmlns:a16="http://schemas.microsoft.com/office/drawing/2014/main" id="{A7263BBD-9FE2-142C-03E0-BE625A92248D}"/>
              </a:ext>
            </a:extLst>
          </p:cNvPr>
          <p:cNvGrpSpPr/>
          <p:nvPr/>
        </p:nvGrpSpPr>
        <p:grpSpPr>
          <a:xfrm>
            <a:off x="1635220" y="3063763"/>
            <a:ext cx="7787453" cy="1366653"/>
            <a:chOff x="1545172" y="3099946"/>
            <a:chExt cx="7787453" cy="1366653"/>
          </a:xfrm>
        </p:grpSpPr>
        <p:sp>
          <p:nvSpPr>
            <p:cNvPr id="48" name="正方形/長方形 47">
              <a:extLst>
                <a:ext uri="{FF2B5EF4-FFF2-40B4-BE49-F238E27FC236}">
                  <a16:creationId xmlns:a16="http://schemas.microsoft.com/office/drawing/2014/main" id="{458EAF72-412C-12B8-F1DF-72B50EF693B2}"/>
                </a:ext>
              </a:extLst>
            </p:cNvPr>
            <p:cNvSpPr/>
            <p:nvPr/>
          </p:nvSpPr>
          <p:spPr>
            <a:xfrm>
              <a:off x="1545172" y="3248297"/>
              <a:ext cx="7367668" cy="1218302"/>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正方形/長方形 22">
              <a:extLst>
                <a:ext uri="{FF2B5EF4-FFF2-40B4-BE49-F238E27FC236}">
                  <a16:creationId xmlns:a16="http://schemas.microsoft.com/office/drawing/2014/main" id="{0982225F-29FD-FCFB-AFFB-513E6A61F7AB}"/>
                </a:ext>
              </a:extLst>
            </p:cNvPr>
            <p:cNvSpPr/>
            <p:nvPr/>
          </p:nvSpPr>
          <p:spPr>
            <a:xfrm>
              <a:off x="1687886" y="3099946"/>
              <a:ext cx="1077803" cy="275417"/>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近年の研究</a:t>
              </a:r>
              <a:endParaRPr kumimoji="1" lang="en-US" altLang="ja-JP" sz="1400" dirty="0"/>
            </a:p>
          </p:txBody>
        </p:sp>
        <p:sp>
          <p:nvSpPr>
            <p:cNvPr id="46" name="テキスト ボックス 45">
              <a:extLst>
                <a:ext uri="{FF2B5EF4-FFF2-40B4-BE49-F238E27FC236}">
                  <a16:creationId xmlns:a16="http://schemas.microsoft.com/office/drawing/2014/main" id="{31A7831A-A4C6-B9B3-F07E-2DE75A11EDF8}"/>
                </a:ext>
              </a:extLst>
            </p:cNvPr>
            <p:cNvSpPr txBox="1"/>
            <p:nvPr/>
          </p:nvSpPr>
          <p:spPr>
            <a:xfrm>
              <a:off x="1645905" y="3415389"/>
              <a:ext cx="5952924" cy="276999"/>
            </a:xfrm>
            <a:prstGeom prst="rect">
              <a:avLst/>
            </a:prstGeom>
            <a:noFill/>
          </p:spPr>
          <p:txBody>
            <a:bodyPr wrap="square">
              <a:spAutoFit/>
            </a:bodyPr>
            <a:lstStyle/>
            <a:p>
              <a:r>
                <a:rPr lang="en-US" altLang="ja-JP" sz="1200" dirty="0"/>
                <a:t>(2021) </a:t>
              </a:r>
              <a:r>
                <a:rPr lang="en-US" altLang="ja-JP" sz="1200" dirty="0" err="1"/>
                <a:t>MTSplice</a:t>
              </a:r>
              <a:r>
                <a:rPr lang="en-US" altLang="ja-JP" sz="1200" dirty="0"/>
                <a:t> predicts effects of genetic variants</a:t>
              </a:r>
              <a:r>
                <a:rPr lang="ja-JP" altLang="en-US" sz="1200" dirty="0"/>
                <a:t> </a:t>
              </a:r>
              <a:r>
                <a:rPr lang="en-US" altLang="ja-JP" sz="1200" dirty="0"/>
                <a:t>on tissue-specific splicing</a:t>
              </a:r>
              <a:endParaRPr lang="ja-JP" altLang="en-US" sz="1200" dirty="0"/>
            </a:p>
          </p:txBody>
        </p:sp>
        <p:sp>
          <p:nvSpPr>
            <p:cNvPr id="47" name="テキスト ボックス 46">
              <a:extLst>
                <a:ext uri="{FF2B5EF4-FFF2-40B4-BE49-F238E27FC236}">
                  <a16:creationId xmlns:a16="http://schemas.microsoft.com/office/drawing/2014/main" id="{9A17337E-6552-F94B-35BA-EC80434C8683}"/>
                </a:ext>
              </a:extLst>
            </p:cNvPr>
            <p:cNvSpPr txBox="1"/>
            <p:nvPr/>
          </p:nvSpPr>
          <p:spPr>
            <a:xfrm>
              <a:off x="2152012" y="3681000"/>
              <a:ext cx="5670008" cy="276999"/>
            </a:xfrm>
            <a:prstGeom prst="rect">
              <a:avLst/>
            </a:prstGeom>
            <a:noFill/>
          </p:spPr>
          <p:txBody>
            <a:bodyPr wrap="square" rtlCol="0">
              <a:spAutoFit/>
            </a:bodyPr>
            <a:lstStyle/>
            <a:p>
              <a:r>
                <a:rPr kumimoji="1" lang="ja-JP" altLang="en-US" sz="1200" dirty="0">
                  <a:solidFill>
                    <a:schemeClr val="tx1">
                      <a:lumMod val="95000"/>
                      <a:lumOff val="5000"/>
                    </a:schemeClr>
                  </a:solidFill>
                </a:rPr>
                <a:t>組織特異的スプライシングの変異の影響を予測するモデルの開発</a:t>
              </a:r>
            </a:p>
          </p:txBody>
        </p:sp>
        <p:sp>
          <p:nvSpPr>
            <p:cNvPr id="49" name="テキスト ボックス 48">
              <a:extLst>
                <a:ext uri="{FF2B5EF4-FFF2-40B4-BE49-F238E27FC236}">
                  <a16:creationId xmlns:a16="http://schemas.microsoft.com/office/drawing/2014/main" id="{7D8500D6-2E84-22FA-F8D0-EABBA88F86EA}"/>
                </a:ext>
              </a:extLst>
            </p:cNvPr>
            <p:cNvSpPr txBox="1"/>
            <p:nvPr/>
          </p:nvSpPr>
          <p:spPr>
            <a:xfrm>
              <a:off x="1642624" y="3922470"/>
              <a:ext cx="7690001" cy="276999"/>
            </a:xfrm>
            <a:prstGeom prst="rect">
              <a:avLst/>
            </a:prstGeom>
            <a:noFill/>
          </p:spPr>
          <p:txBody>
            <a:bodyPr wrap="square">
              <a:spAutoFit/>
            </a:bodyPr>
            <a:lstStyle/>
            <a:p>
              <a:r>
                <a:rPr lang="en-US" altLang="ja-JP" sz="1200" dirty="0"/>
                <a:t>(2021) BERTMHC: improved MHC–peptide class II interaction prediction with transformer and ...</a:t>
              </a:r>
              <a:endParaRPr lang="ja-JP" altLang="en-US" sz="1200" dirty="0"/>
            </a:p>
          </p:txBody>
        </p:sp>
        <p:sp>
          <p:nvSpPr>
            <p:cNvPr id="50" name="テキスト ボックス 49">
              <a:extLst>
                <a:ext uri="{FF2B5EF4-FFF2-40B4-BE49-F238E27FC236}">
                  <a16:creationId xmlns:a16="http://schemas.microsoft.com/office/drawing/2014/main" id="{2575BD7B-D8D7-3B8A-9363-954276F9B656}"/>
                </a:ext>
              </a:extLst>
            </p:cNvPr>
            <p:cNvSpPr txBox="1"/>
            <p:nvPr/>
          </p:nvSpPr>
          <p:spPr>
            <a:xfrm>
              <a:off x="2148732" y="4179372"/>
              <a:ext cx="6196837" cy="276999"/>
            </a:xfrm>
            <a:prstGeom prst="rect">
              <a:avLst/>
            </a:prstGeom>
            <a:noFill/>
          </p:spPr>
          <p:txBody>
            <a:bodyPr wrap="square" rtlCol="0">
              <a:spAutoFit/>
            </a:bodyPr>
            <a:lstStyle/>
            <a:p>
              <a:r>
                <a:rPr kumimoji="1" lang="en-US" altLang="ja-JP" sz="1200" dirty="0">
                  <a:solidFill>
                    <a:schemeClr val="tx1">
                      <a:lumMod val="95000"/>
                      <a:lumOff val="5000"/>
                    </a:schemeClr>
                  </a:solidFill>
                </a:rPr>
                <a:t>MHC</a:t>
              </a:r>
              <a:r>
                <a:rPr kumimoji="1" lang="ja-JP" altLang="en-US" sz="1200" dirty="0">
                  <a:solidFill>
                    <a:schemeClr val="tx1">
                      <a:lumMod val="95000"/>
                      <a:lumOff val="5000"/>
                    </a:schemeClr>
                  </a:solidFill>
                </a:rPr>
                <a:t>タンパクとペプチドの相互作用を予測するモデルの開発</a:t>
              </a:r>
            </a:p>
          </p:txBody>
        </p:sp>
      </p:grpSp>
      <p:sp>
        <p:nvSpPr>
          <p:cNvPr id="2" name="正方形/長方形 1">
            <a:extLst>
              <a:ext uri="{FF2B5EF4-FFF2-40B4-BE49-F238E27FC236}">
                <a16:creationId xmlns:a16="http://schemas.microsoft.com/office/drawing/2014/main" id="{31EEDC71-258F-3B47-3CEC-F589FD14C9F6}"/>
              </a:ext>
            </a:extLst>
          </p:cNvPr>
          <p:cNvSpPr/>
          <p:nvPr/>
        </p:nvSpPr>
        <p:spPr>
          <a:xfrm>
            <a:off x="4786305" y="5049083"/>
            <a:ext cx="605335"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沿革</a:t>
            </a:r>
            <a:endParaRPr kumimoji="1" lang="en-US" altLang="ja-JP" sz="1600" dirty="0"/>
          </a:p>
        </p:txBody>
      </p:sp>
      <p:sp>
        <p:nvSpPr>
          <p:cNvPr id="5" name="テキスト ボックス 4">
            <a:extLst>
              <a:ext uri="{FF2B5EF4-FFF2-40B4-BE49-F238E27FC236}">
                <a16:creationId xmlns:a16="http://schemas.microsoft.com/office/drawing/2014/main" id="{4283D7B9-175D-2C5C-435B-B55D7F7B0A1E}"/>
              </a:ext>
            </a:extLst>
          </p:cNvPr>
          <p:cNvSpPr txBox="1"/>
          <p:nvPr/>
        </p:nvSpPr>
        <p:spPr>
          <a:xfrm>
            <a:off x="4708009" y="5681518"/>
            <a:ext cx="4099319" cy="307777"/>
          </a:xfrm>
          <a:prstGeom prst="rect">
            <a:avLst/>
          </a:prstGeom>
          <a:noFill/>
        </p:spPr>
        <p:txBody>
          <a:bodyPr wrap="square" rtlCol="0">
            <a:spAutoFit/>
          </a:bodyPr>
          <a:lstStyle/>
          <a:p>
            <a:r>
              <a:rPr kumimoji="1" lang="en-US" altLang="ja-JP" sz="1400" dirty="0">
                <a:solidFill>
                  <a:schemeClr val="tx1">
                    <a:lumMod val="95000"/>
                    <a:lumOff val="5000"/>
                  </a:schemeClr>
                </a:solidFill>
              </a:rPr>
              <a:t>2014</a:t>
            </a:r>
            <a:r>
              <a:rPr kumimoji="1" lang="ja-JP" altLang="en-US" sz="1400" dirty="0">
                <a:solidFill>
                  <a:schemeClr val="tx1">
                    <a:lumMod val="95000"/>
                    <a:lumOff val="5000"/>
                  </a:schemeClr>
                </a:solidFill>
              </a:rPr>
              <a:t>年　</a:t>
            </a:r>
            <a:r>
              <a:rPr kumimoji="1" lang="en-US" altLang="ja-JP" sz="1400" dirty="0">
                <a:solidFill>
                  <a:schemeClr val="tx1">
                    <a:lumMod val="95000"/>
                    <a:lumOff val="5000"/>
                  </a:schemeClr>
                </a:solidFill>
              </a:rPr>
              <a:t>Google</a:t>
            </a:r>
            <a:r>
              <a:rPr kumimoji="1" lang="ja-JP" altLang="en-US" sz="1400" dirty="0">
                <a:solidFill>
                  <a:schemeClr val="tx1">
                    <a:lumMod val="95000"/>
                    <a:lumOff val="5000"/>
                  </a:schemeClr>
                </a:solidFill>
              </a:rPr>
              <a:t>が買収</a:t>
            </a:r>
          </a:p>
        </p:txBody>
      </p:sp>
      <p:sp>
        <p:nvSpPr>
          <p:cNvPr id="7" name="テキスト ボックス 6">
            <a:extLst>
              <a:ext uri="{FF2B5EF4-FFF2-40B4-BE49-F238E27FC236}">
                <a16:creationId xmlns:a16="http://schemas.microsoft.com/office/drawing/2014/main" id="{DB4F948E-9542-487C-2FE0-FF23C12F7323}"/>
              </a:ext>
            </a:extLst>
          </p:cNvPr>
          <p:cNvSpPr txBox="1"/>
          <p:nvPr/>
        </p:nvSpPr>
        <p:spPr>
          <a:xfrm>
            <a:off x="1627783" y="2724279"/>
            <a:ext cx="7367668" cy="307777"/>
          </a:xfrm>
          <a:prstGeom prst="rect">
            <a:avLst/>
          </a:prstGeom>
          <a:noFill/>
        </p:spPr>
        <p:txBody>
          <a:bodyPr wrap="square">
            <a:spAutoFit/>
          </a:bodyPr>
          <a:lstStyle/>
          <a:p>
            <a:r>
              <a:rPr lang="ja-JP" altLang="en-US" sz="1400" dirty="0"/>
              <a:t>深層学習を使った生命科学情報の解析に取り組んでいた。</a:t>
            </a:r>
          </a:p>
        </p:txBody>
      </p:sp>
      <p:pic>
        <p:nvPicPr>
          <p:cNvPr id="9" name="図 8" descr="本の表紙&#10;&#10;中程度の精度で自動的に生成された説明">
            <a:extLst>
              <a:ext uri="{FF2B5EF4-FFF2-40B4-BE49-F238E27FC236}">
                <a16:creationId xmlns:a16="http://schemas.microsoft.com/office/drawing/2014/main" id="{92F884E6-DA12-D917-E4E4-53BE5154F4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76369" y="608127"/>
            <a:ext cx="1291898" cy="1644329"/>
          </a:xfrm>
          <a:prstGeom prst="rect">
            <a:avLst/>
          </a:prstGeom>
        </p:spPr>
      </p:pic>
      <p:sp>
        <p:nvSpPr>
          <p:cNvPr id="10" name="テキスト ボックス 9">
            <a:extLst>
              <a:ext uri="{FF2B5EF4-FFF2-40B4-BE49-F238E27FC236}">
                <a16:creationId xmlns:a16="http://schemas.microsoft.com/office/drawing/2014/main" id="{AE949B31-09C0-8F4E-C07F-F4FE5ED03E2D}"/>
              </a:ext>
            </a:extLst>
          </p:cNvPr>
          <p:cNvSpPr txBox="1"/>
          <p:nvPr/>
        </p:nvSpPr>
        <p:spPr>
          <a:xfrm>
            <a:off x="6750974" y="2244258"/>
            <a:ext cx="2545306" cy="310438"/>
          </a:xfrm>
          <a:prstGeom prst="rect">
            <a:avLst/>
          </a:prstGeom>
          <a:noFill/>
        </p:spPr>
        <p:txBody>
          <a:bodyPr wrap="square">
            <a:spAutoFit/>
          </a:bodyPr>
          <a:lstStyle/>
          <a:p>
            <a:r>
              <a:rPr lang="en-US" altLang="ja-JP" sz="1400" dirty="0"/>
              <a:t>Science</a:t>
            </a:r>
            <a:r>
              <a:rPr lang="ja-JP" altLang="en-US" sz="1400" dirty="0"/>
              <a:t> </a:t>
            </a:r>
            <a:r>
              <a:rPr lang="en-US" altLang="ja-JP" sz="1400" dirty="0"/>
              <a:t>2023.9.22</a:t>
            </a:r>
            <a:r>
              <a:rPr lang="ja-JP" altLang="en-US" sz="1400" dirty="0"/>
              <a:t>号掲載</a:t>
            </a:r>
          </a:p>
        </p:txBody>
      </p:sp>
      <p:sp>
        <p:nvSpPr>
          <p:cNvPr id="11" name="テキスト ボックス 10">
            <a:extLst>
              <a:ext uri="{FF2B5EF4-FFF2-40B4-BE49-F238E27FC236}">
                <a16:creationId xmlns:a16="http://schemas.microsoft.com/office/drawing/2014/main" id="{A0795F7B-4229-ADBD-B17F-6699393CD2F6}"/>
              </a:ext>
            </a:extLst>
          </p:cNvPr>
          <p:cNvSpPr txBox="1"/>
          <p:nvPr/>
        </p:nvSpPr>
        <p:spPr>
          <a:xfrm>
            <a:off x="1801861" y="4458977"/>
            <a:ext cx="4748212" cy="307777"/>
          </a:xfrm>
          <a:prstGeom prst="rect">
            <a:avLst/>
          </a:prstGeom>
          <a:noFill/>
        </p:spPr>
        <p:txBody>
          <a:bodyPr wrap="square">
            <a:spAutoFit/>
          </a:bodyPr>
          <a:lstStyle/>
          <a:p>
            <a:r>
              <a:rPr lang="ja-JP" altLang="en-US" sz="1400" dirty="0"/>
              <a:t>→ これらの研究の後</a:t>
            </a:r>
            <a:r>
              <a:rPr lang="en-US" altLang="ja-JP" sz="1400" dirty="0"/>
              <a:t>DeepMind</a:t>
            </a:r>
            <a:r>
              <a:rPr lang="ja-JP" altLang="en-US" sz="1400" dirty="0"/>
              <a:t>へ移籍</a:t>
            </a:r>
          </a:p>
        </p:txBody>
      </p:sp>
    </p:spTree>
    <p:extLst>
      <p:ext uri="{BB962C8B-B14F-4D97-AF65-F5344CB8AC3E}">
        <p14:creationId xmlns:p14="http://schemas.microsoft.com/office/powerpoint/2010/main" val="2604199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1</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5" name="図 4" descr="ダイアグラム&#10;&#10;自動的に生成された説明">
            <a:extLst>
              <a:ext uri="{FF2B5EF4-FFF2-40B4-BE49-F238E27FC236}">
                <a16:creationId xmlns:a16="http://schemas.microsoft.com/office/drawing/2014/main" id="{ED474B7D-3B4A-43F6-C302-AB8C09A034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38" y="1101530"/>
            <a:ext cx="9001125" cy="4846261"/>
          </a:xfrm>
          <a:prstGeom prst="rect">
            <a:avLst/>
          </a:prstGeom>
        </p:spPr>
      </p:pic>
    </p:spTree>
    <p:extLst>
      <p:ext uri="{BB962C8B-B14F-4D97-AF65-F5344CB8AC3E}">
        <p14:creationId xmlns:p14="http://schemas.microsoft.com/office/powerpoint/2010/main" val="20587333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2</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ダイアグラム&#10;&#10;自動的に生成された説明">
            <a:extLst>
              <a:ext uri="{FF2B5EF4-FFF2-40B4-BE49-F238E27FC236}">
                <a16:creationId xmlns:a16="http://schemas.microsoft.com/office/drawing/2014/main" id="{01B45D33-F773-FC89-4D50-0F29CF2117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3190" y="462946"/>
            <a:ext cx="5062460" cy="6395054"/>
          </a:xfrm>
          <a:prstGeom prst="rect">
            <a:avLst/>
          </a:prstGeom>
        </p:spPr>
      </p:pic>
    </p:spTree>
    <p:extLst>
      <p:ext uri="{BB962C8B-B14F-4D97-AF65-F5344CB8AC3E}">
        <p14:creationId xmlns:p14="http://schemas.microsoft.com/office/powerpoint/2010/main" val="2281382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3</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ダイアグラム が含まれている画像&#10;&#10;自動的に生成された説明">
            <a:extLst>
              <a:ext uri="{FF2B5EF4-FFF2-40B4-BE49-F238E27FC236}">
                <a16:creationId xmlns:a16="http://schemas.microsoft.com/office/drawing/2014/main" id="{24BD6CE2-7A62-331D-85D7-B3700AF21A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6937" y="459664"/>
            <a:ext cx="5012007" cy="6398336"/>
          </a:xfrm>
          <a:prstGeom prst="rect">
            <a:avLst/>
          </a:prstGeom>
        </p:spPr>
      </p:pic>
    </p:spTree>
    <p:extLst>
      <p:ext uri="{BB962C8B-B14F-4D97-AF65-F5344CB8AC3E}">
        <p14:creationId xmlns:p14="http://schemas.microsoft.com/office/powerpoint/2010/main" val="31696047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4</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グラフィカル ユーザー インターフェイス&#10;&#10;自動的に生成された説明">
            <a:extLst>
              <a:ext uri="{FF2B5EF4-FFF2-40B4-BE49-F238E27FC236}">
                <a16:creationId xmlns:a16="http://schemas.microsoft.com/office/drawing/2014/main" id="{ABD39131-9DFA-3F2C-F93C-DBBFF03316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598018"/>
            <a:ext cx="6858000" cy="6259982"/>
          </a:xfrm>
          <a:prstGeom prst="rect">
            <a:avLst/>
          </a:prstGeom>
        </p:spPr>
      </p:pic>
    </p:spTree>
    <p:extLst>
      <p:ext uri="{BB962C8B-B14F-4D97-AF65-F5344CB8AC3E}">
        <p14:creationId xmlns:p14="http://schemas.microsoft.com/office/powerpoint/2010/main" val="42177445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5</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グラフ&#10;&#10;自動的に生成された説明">
            <a:extLst>
              <a:ext uri="{FF2B5EF4-FFF2-40B4-BE49-F238E27FC236}">
                <a16:creationId xmlns:a16="http://schemas.microsoft.com/office/drawing/2014/main" id="{AC0C4FD0-C67C-F593-057C-253BFC6C5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106" y="1615058"/>
            <a:ext cx="7443788" cy="3983915"/>
          </a:xfrm>
          <a:prstGeom prst="rect">
            <a:avLst/>
          </a:prstGeom>
        </p:spPr>
      </p:pic>
    </p:spTree>
    <p:extLst>
      <p:ext uri="{BB962C8B-B14F-4D97-AF65-F5344CB8AC3E}">
        <p14:creationId xmlns:p14="http://schemas.microsoft.com/office/powerpoint/2010/main" val="13741191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S1</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ダイアグラム, 概略図&#10;&#10;自動的に生成された説明">
            <a:extLst>
              <a:ext uri="{FF2B5EF4-FFF2-40B4-BE49-F238E27FC236}">
                <a16:creationId xmlns:a16="http://schemas.microsoft.com/office/drawing/2014/main" id="{8E2F4CCB-AFCE-0BE6-4753-56E6B8A01F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27764"/>
            <a:ext cx="9144000" cy="4202472"/>
          </a:xfrm>
          <a:prstGeom prst="rect">
            <a:avLst/>
          </a:prstGeom>
        </p:spPr>
      </p:pic>
    </p:spTree>
    <p:extLst>
      <p:ext uri="{BB962C8B-B14F-4D97-AF65-F5344CB8AC3E}">
        <p14:creationId xmlns:p14="http://schemas.microsoft.com/office/powerpoint/2010/main" val="8164531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S2</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5" name="図 4" descr="グラフ, 棒グラフ&#10;&#10;自動的に生成された説明">
            <a:extLst>
              <a:ext uri="{FF2B5EF4-FFF2-40B4-BE49-F238E27FC236}">
                <a16:creationId xmlns:a16="http://schemas.microsoft.com/office/drawing/2014/main" id="{0DBBA84A-749B-A0B7-AF13-EC51AC6088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4616" y="459664"/>
            <a:ext cx="2548300" cy="2838198"/>
          </a:xfrm>
          <a:prstGeom prst="rect">
            <a:avLst/>
          </a:prstGeom>
        </p:spPr>
      </p:pic>
      <p:pic>
        <p:nvPicPr>
          <p:cNvPr id="7" name="図 6" descr="グラフ, 棒グラフ, ヒストグラム&#10;&#10;自動的に生成された説明">
            <a:extLst>
              <a:ext uri="{FF2B5EF4-FFF2-40B4-BE49-F238E27FC236}">
                <a16:creationId xmlns:a16="http://schemas.microsoft.com/office/drawing/2014/main" id="{7CF0BC69-5F69-0D14-B22C-7183FEBC6A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3542" y="459664"/>
            <a:ext cx="2655842" cy="2501541"/>
          </a:xfrm>
          <a:prstGeom prst="rect">
            <a:avLst/>
          </a:prstGeom>
        </p:spPr>
      </p:pic>
      <p:pic>
        <p:nvPicPr>
          <p:cNvPr id="9" name="図 8" descr="グラフ&#10;&#10;自動的に生成された説明">
            <a:extLst>
              <a:ext uri="{FF2B5EF4-FFF2-40B4-BE49-F238E27FC236}">
                <a16:creationId xmlns:a16="http://schemas.microsoft.com/office/drawing/2014/main" id="{70C1C3C6-809E-5D68-D682-91F0181A0B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3982" y="3491909"/>
            <a:ext cx="2158860" cy="3366091"/>
          </a:xfrm>
          <a:prstGeom prst="rect">
            <a:avLst/>
          </a:prstGeom>
        </p:spPr>
      </p:pic>
      <p:pic>
        <p:nvPicPr>
          <p:cNvPr id="11" name="図 10" descr="グラフ, 棒グラフ&#10;&#10;自動的に生成された説明">
            <a:extLst>
              <a:ext uri="{FF2B5EF4-FFF2-40B4-BE49-F238E27FC236}">
                <a16:creationId xmlns:a16="http://schemas.microsoft.com/office/drawing/2014/main" id="{1BFEE4E3-97D2-E68B-2798-A7A31B23A7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3835" y="3429000"/>
            <a:ext cx="2730655" cy="2894308"/>
          </a:xfrm>
          <a:prstGeom prst="rect">
            <a:avLst/>
          </a:prstGeom>
        </p:spPr>
      </p:pic>
    </p:spTree>
    <p:extLst>
      <p:ext uri="{BB962C8B-B14F-4D97-AF65-F5344CB8AC3E}">
        <p14:creationId xmlns:p14="http://schemas.microsoft.com/office/powerpoint/2010/main" val="22901003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S3</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グラフ, 散布図&#10;&#10;自動的に生成された説明">
            <a:extLst>
              <a:ext uri="{FF2B5EF4-FFF2-40B4-BE49-F238E27FC236}">
                <a16:creationId xmlns:a16="http://schemas.microsoft.com/office/drawing/2014/main" id="{EAABC2AC-F31F-B82E-D931-DE1CEB1A56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54516"/>
            <a:ext cx="9144000" cy="3748967"/>
          </a:xfrm>
          <a:prstGeom prst="rect">
            <a:avLst/>
          </a:prstGeom>
        </p:spPr>
      </p:pic>
    </p:spTree>
    <p:extLst>
      <p:ext uri="{BB962C8B-B14F-4D97-AF65-F5344CB8AC3E}">
        <p14:creationId xmlns:p14="http://schemas.microsoft.com/office/powerpoint/2010/main" val="23950075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S4</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ダイアグラム, 概略図&#10;&#10;自動的に生成された説明">
            <a:extLst>
              <a:ext uri="{FF2B5EF4-FFF2-40B4-BE49-F238E27FC236}">
                <a16:creationId xmlns:a16="http://schemas.microsoft.com/office/drawing/2014/main" id="{E4086086-FDE0-1198-CC0B-70ACE8BB4B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2550" y="491682"/>
            <a:ext cx="6438900" cy="4136723"/>
          </a:xfrm>
          <a:prstGeom prst="rect">
            <a:avLst/>
          </a:prstGeom>
        </p:spPr>
      </p:pic>
      <p:pic>
        <p:nvPicPr>
          <p:cNvPr id="6" name="図 5" descr="グラフ, 散布図&#10;&#10;自動的に生成された説明">
            <a:extLst>
              <a:ext uri="{FF2B5EF4-FFF2-40B4-BE49-F238E27FC236}">
                <a16:creationId xmlns:a16="http://schemas.microsoft.com/office/drawing/2014/main" id="{9ED368C4-390F-B61E-9226-0A9317911E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7789" y="4495530"/>
            <a:ext cx="4569216" cy="2347909"/>
          </a:xfrm>
          <a:prstGeom prst="rect">
            <a:avLst/>
          </a:prstGeom>
        </p:spPr>
      </p:pic>
    </p:spTree>
    <p:extLst>
      <p:ext uri="{BB962C8B-B14F-4D97-AF65-F5344CB8AC3E}">
        <p14:creationId xmlns:p14="http://schemas.microsoft.com/office/powerpoint/2010/main" val="3957380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S5</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ダイアグラム&#10;&#10;中程度の精度で自動的に生成された説明">
            <a:extLst>
              <a:ext uri="{FF2B5EF4-FFF2-40B4-BE49-F238E27FC236}">
                <a16:creationId xmlns:a16="http://schemas.microsoft.com/office/drawing/2014/main" id="{B81835B4-5862-FA4B-F000-16A9ABEDE0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3163" y="2094365"/>
            <a:ext cx="4738687" cy="3252923"/>
          </a:xfrm>
          <a:prstGeom prst="rect">
            <a:avLst/>
          </a:prstGeom>
        </p:spPr>
      </p:pic>
      <p:pic>
        <p:nvPicPr>
          <p:cNvPr id="6" name="図 5" descr="グラフ, タイムライン&#10;&#10;中程度の精度で自動的に生成された説明">
            <a:extLst>
              <a:ext uri="{FF2B5EF4-FFF2-40B4-BE49-F238E27FC236}">
                <a16:creationId xmlns:a16="http://schemas.microsoft.com/office/drawing/2014/main" id="{8FDD663C-48A6-446F-B89F-F2B9942506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3163" y="5430049"/>
            <a:ext cx="4738687" cy="1423589"/>
          </a:xfrm>
          <a:prstGeom prst="rect">
            <a:avLst/>
          </a:prstGeom>
        </p:spPr>
      </p:pic>
      <p:pic>
        <p:nvPicPr>
          <p:cNvPr id="8" name="図 7" descr="グラフ, 散布図&#10;&#10;自動的に生成された説明">
            <a:extLst>
              <a:ext uri="{FF2B5EF4-FFF2-40B4-BE49-F238E27FC236}">
                <a16:creationId xmlns:a16="http://schemas.microsoft.com/office/drawing/2014/main" id="{D8EAB3B4-84E6-1ABC-63AA-91CF65C4D9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5076" y="459664"/>
            <a:ext cx="4137413" cy="1551941"/>
          </a:xfrm>
          <a:prstGeom prst="rect">
            <a:avLst/>
          </a:prstGeom>
        </p:spPr>
      </p:pic>
    </p:spTree>
    <p:extLst>
      <p:ext uri="{BB962C8B-B14F-4D97-AF65-F5344CB8AC3E}">
        <p14:creationId xmlns:p14="http://schemas.microsoft.com/office/powerpoint/2010/main" val="2492663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0EBF467-D2CB-5267-04A2-5FCA37FABBDA}"/>
              </a:ext>
            </a:extLst>
          </p:cNvPr>
          <p:cNvSpPr/>
          <p:nvPr/>
        </p:nvSpPr>
        <p:spPr>
          <a:xfrm>
            <a:off x="80963" y="2031689"/>
            <a:ext cx="2315637" cy="220646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600" dirty="0"/>
          </a:p>
        </p:txBody>
      </p:sp>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背景</a:t>
            </a:r>
            <a:r>
              <a:rPr kumimoji="1" lang="en-US" altLang="ja-JP" sz="2200" b="1" dirty="0"/>
              <a:t>: </a:t>
            </a:r>
            <a:r>
              <a:rPr kumimoji="1" lang="ja-JP" altLang="en-US" sz="2200" b="1" dirty="0"/>
              <a:t>ミスセンス突然変異</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a16="http://schemas.microsoft.com/office/drawing/2014/main" id="{18144A7E-36E4-9D3E-5B8E-B0A53981B0BC}"/>
              </a:ext>
            </a:extLst>
          </p:cNvPr>
          <p:cNvSpPr txBox="1"/>
          <p:nvPr/>
        </p:nvSpPr>
        <p:spPr>
          <a:xfrm>
            <a:off x="277238" y="2278764"/>
            <a:ext cx="1863514" cy="338554"/>
          </a:xfrm>
          <a:prstGeom prst="rect">
            <a:avLst/>
          </a:prstGeom>
          <a:noFill/>
        </p:spPr>
        <p:txBody>
          <a:bodyPr wrap="square" rtlCol="0">
            <a:spAutoFit/>
          </a:bodyPr>
          <a:lstStyle/>
          <a:p>
            <a:pPr algn="ctr"/>
            <a:r>
              <a:rPr kumimoji="1" lang="ja-JP" altLang="en-US" sz="1600" dirty="0">
                <a:solidFill>
                  <a:schemeClr val="tx1">
                    <a:lumMod val="85000"/>
                    <a:lumOff val="15000"/>
                  </a:schemeClr>
                </a:solidFill>
              </a:rPr>
              <a:t>ミスセンス変異</a:t>
            </a:r>
            <a:endParaRPr kumimoji="1" lang="ja-JP" altLang="en-US" sz="1600" dirty="0">
              <a:solidFill>
                <a:srgbClr val="3965B5"/>
              </a:solidFill>
            </a:endParaRPr>
          </a:p>
        </p:txBody>
      </p:sp>
      <p:sp>
        <p:nvSpPr>
          <p:cNvPr id="7" name="テキスト ボックス 6">
            <a:extLst>
              <a:ext uri="{FF2B5EF4-FFF2-40B4-BE49-F238E27FC236}">
                <a16:creationId xmlns:a16="http://schemas.microsoft.com/office/drawing/2014/main" id="{06B22A47-D239-8FBF-8C2F-A9DEEF7CB54C}"/>
              </a:ext>
            </a:extLst>
          </p:cNvPr>
          <p:cNvSpPr txBox="1"/>
          <p:nvPr/>
        </p:nvSpPr>
        <p:spPr>
          <a:xfrm>
            <a:off x="2549886" y="2277629"/>
            <a:ext cx="1887988" cy="338554"/>
          </a:xfrm>
          <a:prstGeom prst="rect">
            <a:avLst/>
          </a:prstGeom>
          <a:noFill/>
        </p:spPr>
        <p:txBody>
          <a:bodyPr wrap="square" rtlCol="0">
            <a:spAutoFit/>
          </a:bodyPr>
          <a:lstStyle/>
          <a:p>
            <a:pPr algn="ctr"/>
            <a:r>
              <a:rPr kumimoji="1" lang="ja-JP" altLang="en-US" sz="1600" dirty="0">
                <a:solidFill>
                  <a:schemeClr val="tx1">
                    <a:lumMod val="85000"/>
                    <a:lumOff val="15000"/>
                  </a:schemeClr>
                </a:solidFill>
              </a:rPr>
              <a:t>ナンセンス変異</a:t>
            </a:r>
            <a:endParaRPr kumimoji="1" lang="ja-JP" altLang="en-US" sz="1600" dirty="0">
              <a:solidFill>
                <a:srgbClr val="3965B5"/>
              </a:solidFill>
            </a:endParaRPr>
          </a:p>
        </p:txBody>
      </p:sp>
      <p:sp>
        <p:nvSpPr>
          <p:cNvPr id="8" name="テキスト ボックス 7">
            <a:extLst>
              <a:ext uri="{FF2B5EF4-FFF2-40B4-BE49-F238E27FC236}">
                <a16:creationId xmlns:a16="http://schemas.microsoft.com/office/drawing/2014/main" id="{4426513A-50F2-321A-C06F-0A300C1B1C35}"/>
              </a:ext>
            </a:extLst>
          </p:cNvPr>
          <p:cNvSpPr txBox="1"/>
          <p:nvPr/>
        </p:nvSpPr>
        <p:spPr>
          <a:xfrm>
            <a:off x="371351" y="3699981"/>
            <a:ext cx="1797293" cy="523220"/>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塩基の置換により</a:t>
            </a:r>
            <a:endParaRPr kumimoji="1" lang="en-US" altLang="ja-JP" sz="1400" dirty="0">
              <a:solidFill>
                <a:schemeClr val="tx1">
                  <a:lumMod val="95000"/>
                  <a:lumOff val="5000"/>
                </a:schemeClr>
              </a:solidFill>
            </a:endParaRPr>
          </a:p>
          <a:p>
            <a:pPr algn="ctr"/>
            <a:r>
              <a:rPr kumimoji="1" lang="ja-JP" altLang="en-US" sz="1400" u="sng" dirty="0">
                <a:solidFill>
                  <a:schemeClr val="tx1">
                    <a:lumMod val="95000"/>
                    <a:lumOff val="5000"/>
                  </a:schemeClr>
                </a:solidFill>
              </a:rPr>
              <a:t>別のアミノ酸</a:t>
            </a:r>
            <a:r>
              <a:rPr kumimoji="1" lang="ja-JP" altLang="en-US" sz="1400" dirty="0">
                <a:solidFill>
                  <a:schemeClr val="tx1">
                    <a:lumMod val="95000"/>
                    <a:lumOff val="5000"/>
                  </a:schemeClr>
                </a:solidFill>
              </a:rPr>
              <a:t>に変化</a:t>
            </a:r>
          </a:p>
        </p:txBody>
      </p:sp>
      <p:sp>
        <p:nvSpPr>
          <p:cNvPr id="9" name="テキスト ボックス 8">
            <a:extLst>
              <a:ext uri="{FF2B5EF4-FFF2-40B4-BE49-F238E27FC236}">
                <a16:creationId xmlns:a16="http://schemas.microsoft.com/office/drawing/2014/main" id="{31293E75-5170-93DF-EF9A-AD08CC1005B7}"/>
              </a:ext>
            </a:extLst>
          </p:cNvPr>
          <p:cNvSpPr txBox="1"/>
          <p:nvPr/>
        </p:nvSpPr>
        <p:spPr>
          <a:xfrm>
            <a:off x="2663521" y="3695097"/>
            <a:ext cx="1797293" cy="523220"/>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塩基の置換により</a:t>
            </a:r>
            <a:endParaRPr kumimoji="1" lang="en-US" altLang="ja-JP" sz="1400" dirty="0">
              <a:solidFill>
                <a:schemeClr val="tx1">
                  <a:lumMod val="95000"/>
                  <a:lumOff val="5000"/>
                </a:schemeClr>
              </a:solidFill>
            </a:endParaRPr>
          </a:p>
          <a:p>
            <a:pPr algn="ctr"/>
            <a:r>
              <a:rPr kumimoji="1" lang="ja-JP" altLang="en-US" sz="1400" u="sng" dirty="0">
                <a:solidFill>
                  <a:schemeClr val="tx1">
                    <a:lumMod val="95000"/>
                    <a:lumOff val="5000"/>
                  </a:schemeClr>
                </a:solidFill>
              </a:rPr>
              <a:t>終始コドン</a:t>
            </a:r>
            <a:r>
              <a:rPr kumimoji="1" lang="ja-JP" altLang="en-US" sz="1400" dirty="0">
                <a:solidFill>
                  <a:schemeClr val="tx1">
                    <a:lumMod val="95000"/>
                    <a:lumOff val="5000"/>
                  </a:schemeClr>
                </a:solidFill>
              </a:rPr>
              <a:t>に変化</a:t>
            </a:r>
          </a:p>
        </p:txBody>
      </p:sp>
      <p:sp>
        <p:nvSpPr>
          <p:cNvPr id="11" name="テキスト ボックス 10">
            <a:extLst>
              <a:ext uri="{FF2B5EF4-FFF2-40B4-BE49-F238E27FC236}">
                <a16:creationId xmlns:a16="http://schemas.microsoft.com/office/drawing/2014/main" id="{FA933B7E-1003-73D3-4343-0E98A60AD94E}"/>
              </a:ext>
            </a:extLst>
          </p:cNvPr>
          <p:cNvSpPr txBox="1"/>
          <p:nvPr/>
        </p:nvSpPr>
        <p:spPr>
          <a:xfrm>
            <a:off x="5435035" y="2277629"/>
            <a:ext cx="2620393" cy="338554"/>
          </a:xfrm>
          <a:prstGeom prst="rect">
            <a:avLst/>
          </a:prstGeom>
          <a:noFill/>
        </p:spPr>
        <p:txBody>
          <a:bodyPr wrap="square" rtlCol="0">
            <a:spAutoFit/>
          </a:bodyPr>
          <a:lstStyle/>
          <a:p>
            <a:pPr algn="ctr"/>
            <a:r>
              <a:rPr kumimoji="1" lang="ja-JP" altLang="en-US" sz="1600" dirty="0">
                <a:solidFill>
                  <a:schemeClr val="tx1">
                    <a:lumMod val="85000"/>
                    <a:lumOff val="15000"/>
                  </a:schemeClr>
                </a:solidFill>
              </a:rPr>
              <a:t>フレームシフト変異</a:t>
            </a:r>
            <a:endParaRPr kumimoji="1" lang="ja-JP" altLang="en-US" sz="1600" dirty="0">
              <a:solidFill>
                <a:srgbClr val="3965B5"/>
              </a:solidFill>
            </a:endParaRPr>
          </a:p>
        </p:txBody>
      </p:sp>
      <p:sp>
        <p:nvSpPr>
          <p:cNvPr id="12" name="テキスト ボックス 11">
            <a:extLst>
              <a:ext uri="{FF2B5EF4-FFF2-40B4-BE49-F238E27FC236}">
                <a16:creationId xmlns:a16="http://schemas.microsoft.com/office/drawing/2014/main" id="{47187A2D-9296-1816-758A-C4B2C306F578}"/>
              </a:ext>
            </a:extLst>
          </p:cNvPr>
          <p:cNvSpPr txBox="1"/>
          <p:nvPr/>
        </p:nvSpPr>
        <p:spPr>
          <a:xfrm>
            <a:off x="4976840" y="3807703"/>
            <a:ext cx="3810907" cy="307777"/>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塩基の</a:t>
            </a:r>
            <a:r>
              <a:rPr kumimoji="1" lang="ja-JP" altLang="en-US" sz="1400" u="sng" dirty="0">
                <a:solidFill>
                  <a:schemeClr val="tx1">
                    <a:lumMod val="95000"/>
                    <a:lumOff val="5000"/>
                  </a:schemeClr>
                </a:solidFill>
              </a:rPr>
              <a:t>欠失</a:t>
            </a:r>
            <a:r>
              <a:rPr kumimoji="1" lang="en-US" altLang="ja-JP" sz="1400" u="sng" dirty="0">
                <a:solidFill>
                  <a:schemeClr val="tx1">
                    <a:lumMod val="95000"/>
                    <a:lumOff val="5000"/>
                  </a:schemeClr>
                </a:solidFill>
              </a:rPr>
              <a:t>/</a:t>
            </a:r>
            <a:r>
              <a:rPr kumimoji="1" lang="ja-JP" altLang="en-US" sz="1400" u="sng" dirty="0">
                <a:solidFill>
                  <a:schemeClr val="tx1">
                    <a:lumMod val="95000"/>
                    <a:lumOff val="5000"/>
                  </a:schemeClr>
                </a:solidFill>
              </a:rPr>
              <a:t>挿入</a:t>
            </a:r>
            <a:r>
              <a:rPr kumimoji="1" lang="ja-JP" altLang="en-US" sz="1400" dirty="0">
                <a:solidFill>
                  <a:schemeClr val="tx1">
                    <a:lumMod val="95000"/>
                    <a:lumOff val="5000"/>
                  </a:schemeClr>
                </a:solidFill>
              </a:rPr>
              <a:t>によりコドンの</a:t>
            </a:r>
            <a:r>
              <a:rPr kumimoji="1" lang="ja-JP" altLang="en-US" sz="1400" u="sng" dirty="0">
                <a:solidFill>
                  <a:schemeClr val="tx1">
                    <a:lumMod val="95000"/>
                    <a:lumOff val="5000"/>
                  </a:schemeClr>
                </a:solidFill>
              </a:rPr>
              <a:t>読み枠</a:t>
            </a:r>
            <a:r>
              <a:rPr kumimoji="1" lang="ja-JP" altLang="en-US" sz="1400" dirty="0">
                <a:solidFill>
                  <a:schemeClr val="tx1">
                    <a:lumMod val="95000"/>
                    <a:lumOff val="5000"/>
                  </a:schemeClr>
                </a:solidFill>
              </a:rPr>
              <a:t>が変化</a:t>
            </a:r>
          </a:p>
        </p:txBody>
      </p:sp>
      <p:sp>
        <p:nvSpPr>
          <p:cNvPr id="2" name="テキスト ボックス 1">
            <a:extLst>
              <a:ext uri="{FF2B5EF4-FFF2-40B4-BE49-F238E27FC236}">
                <a16:creationId xmlns:a16="http://schemas.microsoft.com/office/drawing/2014/main" id="{435359C9-ED38-2996-5140-08135C813F73}"/>
              </a:ext>
            </a:extLst>
          </p:cNvPr>
          <p:cNvSpPr txBox="1"/>
          <p:nvPr/>
        </p:nvSpPr>
        <p:spPr>
          <a:xfrm>
            <a:off x="186813" y="987495"/>
            <a:ext cx="8172309" cy="584775"/>
          </a:xfrm>
          <a:prstGeom prst="rect">
            <a:avLst/>
          </a:prstGeom>
          <a:noFill/>
        </p:spPr>
        <p:txBody>
          <a:bodyPr wrap="square" rtlCol="0">
            <a:spAutoFit/>
          </a:bodyPr>
          <a:lstStyle/>
          <a:p>
            <a:r>
              <a:rPr kumimoji="1" lang="ja-JP" altLang="en-US" sz="1600" dirty="0">
                <a:solidFill>
                  <a:schemeClr val="tx1">
                    <a:lumMod val="95000"/>
                    <a:lumOff val="5000"/>
                  </a:schemeClr>
                </a:solidFill>
              </a:rPr>
              <a:t>ある遺伝子をコードする</a:t>
            </a:r>
            <a:r>
              <a:rPr kumimoji="1" lang="en-US" altLang="ja-JP" sz="1600" dirty="0">
                <a:solidFill>
                  <a:schemeClr val="tx1">
                    <a:lumMod val="95000"/>
                    <a:lumOff val="5000"/>
                  </a:schemeClr>
                </a:solidFill>
              </a:rPr>
              <a:t>DNA</a:t>
            </a:r>
            <a:r>
              <a:rPr kumimoji="1" lang="ja-JP" altLang="en-US" sz="1600" dirty="0">
                <a:solidFill>
                  <a:schemeClr val="tx1">
                    <a:lumMod val="95000"/>
                    <a:lumOff val="5000"/>
                  </a:schemeClr>
                </a:solidFill>
              </a:rPr>
              <a:t>の塩基配列が変化すること。</a:t>
            </a:r>
            <a:endParaRPr kumimoji="1" lang="en-US" altLang="ja-JP" sz="1600" dirty="0">
              <a:solidFill>
                <a:schemeClr val="tx1">
                  <a:lumMod val="95000"/>
                  <a:lumOff val="5000"/>
                </a:schemeClr>
              </a:solidFill>
            </a:endParaRPr>
          </a:p>
          <a:p>
            <a:r>
              <a:rPr kumimoji="1" lang="ja-JP" altLang="en-US" sz="1600" dirty="0">
                <a:solidFill>
                  <a:schemeClr val="tx1">
                    <a:lumMod val="95000"/>
                    <a:lumOff val="5000"/>
                  </a:schemeClr>
                </a:solidFill>
              </a:rPr>
              <a:t>病原性のものと</a:t>
            </a:r>
            <a:r>
              <a:rPr kumimoji="1" lang="en-US" altLang="ja-JP" sz="1600" dirty="0">
                <a:solidFill>
                  <a:schemeClr val="tx1">
                    <a:lumMod val="95000"/>
                    <a:lumOff val="5000"/>
                  </a:schemeClr>
                </a:solidFill>
              </a:rPr>
              <a:t>, </a:t>
            </a:r>
            <a:r>
              <a:rPr kumimoji="1" lang="ja-JP" altLang="en-US" sz="1600" dirty="0">
                <a:solidFill>
                  <a:schemeClr val="tx1">
                    <a:lumMod val="95000"/>
                    <a:lumOff val="5000"/>
                  </a:schemeClr>
                </a:solidFill>
              </a:rPr>
              <a:t>そうでないものがある。変異の仕方によりいくつか種類がある。</a:t>
            </a:r>
          </a:p>
        </p:txBody>
      </p:sp>
      <p:sp>
        <p:nvSpPr>
          <p:cNvPr id="3" name="正方形/長方形 2">
            <a:extLst>
              <a:ext uri="{FF2B5EF4-FFF2-40B4-BE49-F238E27FC236}">
                <a16:creationId xmlns:a16="http://schemas.microsoft.com/office/drawing/2014/main" id="{0557BACD-B860-57DF-8869-9D8DD05FC2A4}"/>
              </a:ext>
            </a:extLst>
          </p:cNvPr>
          <p:cNvSpPr/>
          <p:nvPr/>
        </p:nvSpPr>
        <p:spPr>
          <a:xfrm>
            <a:off x="472292" y="1889538"/>
            <a:ext cx="1469466" cy="306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本研究で着目</a:t>
            </a:r>
            <a:endParaRPr kumimoji="1" lang="en-US" altLang="ja-JP" sz="1600" dirty="0"/>
          </a:p>
        </p:txBody>
      </p:sp>
      <p:sp>
        <p:nvSpPr>
          <p:cNvPr id="13" name="テキスト ボックス 12">
            <a:extLst>
              <a:ext uri="{FF2B5EF4-FFF2-40B4-BE49-F238E27FC236}">
                <a16:creationId xmlns:a16="http://schemas.microsoft.com/office/drawing/2014/main" id="{0F5B0E79-70EE-C2FD-E1D3-E5164E1562CB}"/>
              </a:ext>
            </a:extLst>
          </p:cNvPr>
          <p:cNvSpPr txBox="1"/>
          <p:nvPr/>
        </p:nvSpPr>
        <p:spPr>
          <a:xfrm>
            <a:off x="1652713" y="4555089"/>
            <a:ext cx="6969406" cy="523220"/>
          </a:xfrm>
          <a:prstGeom prst="rect">
            <a:avLst/>
          </a:prstGeom>
          <a:noFill/>
        </p:spPr>
        <p:txBody>
          <a:bodyPr wrap="square" rtlCol="0">
            <a:spAutoFit/>
          </a:bodyPr>
          <a:lstStyle/>
          <a:p>
            <a:r>
              <a:rPr kumimoji="1" lang="ja-JP" altLang="en-US" sz="1400" dirty="0">
                <a:solidFill>
                  <a:schemeClr val="tx1">
                    <a:lumMod val="95000"/>
                    <a:lumOff val="5000"/>
                  </a:schemeClr>
                </a:solidFill>
              </a:rPr>
              <a:t>ヒトゲノムでは</a:t>
            </a:r>
            <a:r>
              <a:rPr kumimoji="1" lang="en-US" altLang="ja-JP" sz="1400" dirty="0">
                <a:solidFill>
                  <a:schemeClr val="tx1">
                    <a:lumMod val="95000"/>
                    <a:lumOff val="5000"/>
                  </a:schemeClr>
                </a:solidFill>
              </a:rPr>
              <a:t>400</a:t>
            </a:r>
            <a:r>
              <a:rPr kumimoji="1" lang="ja-JP" altLang="en-US" sz="1400" dirty="0">
                <a:solidFill>
                  <a:schemeClr val="tx1">
                    <a:lumMod val="95000"/>
                    <a:lumOff val="5000"/>
                  </a:schemeClr>
                </a:solidFill>
              </a:rPr>
              <a:t>万以上のミスセンス変異が見つかっているが</a:t>
            </a:r>
            <a:r>
              <a:rPr kumimoji="1" lang="en-US" altLang="ja-JP" sz="1400" dirty="0">
                <a:solidFill>
                  <a:schemeClr val="tx1">
                    <a:lumMod val="95000"/>
                    <a:lumOff val="5000"/>
                  </a:schemeClr>
                </a:solidFill>
              </a:rPr>
              <a:t>, </a:t>
            </a:r>
          </a:p>
          <a:p>
            <a:r>
              <a:rPr kumimoji="1" lang="ja-JP" altLang="en-US" sz="1400" dirty="0">
                <a:solidFill>
                  <a:schemeClr val="tx1">
                    <a:lumMod val="95000"/>
                    <a:lumOff val="5000"/>
                  </a:schemeClr>
                </a:solidFill>
              </a:rPr>
              <a:t>その</a:t>
            </a:r>
            <a:r>
              <a:rPr kumimoji="1" lang="ja-JP" altLang="en-US" sz="1400" u="sng" dirty="0">
                <a:solidFill>
                  <a:schemeClr val="tx1">
                    <a:lumMod val="95000"/>
                    <a:lumOff val="5000"/>
                  </a:schemeClr>
                </a:solidFill>
              </a:rPr>
              <a:t>ほとんど</a:t>
            </a:r>
            <a:r>
              <a:rPr kumimoji="1" lang="en-US" altLang="ja-JP" sz="1400" dirty="0">
                <a:solidFill>
                  <a:schemeClr val="tx1">
                    <a:lumMod val="95000"/>
                    <a:lumOff val="5000"/>
                  </a:schemeClr>
                </a:solidFill>
              </a:rPr>
              <a:t>(</a:t>
            </a:r>
            <a:r>
              <a:rPr kumimoji="1" lang="ja-JP" altLang="en-US" sz="1400" dirty="0">
                <a:solidFill>
                  <a:schemeClr val="tx1">
                    <a:lumMod val="95000"/>
                    <a:lumOff val="5000"/>
                  </a:schemeClr>
                </a:solidFill>
              </a:rPr>
              <a:t>推定</a:t>
            </a:r>
            <a:r>
              <a:rPr kumimoji="1" lang="en-US" altLang="ja-JP" sz="1400" dirty="0">
                <a:solidFill>
                  <a:schemeClr val="tx1">
                    <a:lumMod val="95000"/>
                    <a:lumOff val="5000"/>
                  </a:schemeClr>
                </a:solidFill>
              </a:rPr>
              <a:t>98%)</a:t>
            </a:r>
            <a:r>
              <a:rPr kumimoji="1" lang="ja-JP" altLang="en-US" sz="1400" dirty="0">
                <a:solidFill>
                  <a:schemeClr val="tx1">
                    <a:lumMod val="95000"/>
                    <a:lumOff val="5000"/>
                  </a:schemeClr>
                </a:solidFill>
              </a:rPr>
              <a:t>は</a:t>
            </a:r>
            <a:r>
              <a:rPr kumimoji="1" lang="ja-JP" altLang="en-US" sz="1400" u="sng" dirty="0">
                <a:solidFill>
                  <a:schemeClr val="tx1">
                    <a:lumMod val="95000"/>
                    <a:lumOff val="5000"/>
                  </a:schemeClr>
                </a:solidFill>
              </a:rPr>
              <a:t>病原性の有無がわかっていない</a:t>
            </a:r>
          </a:p>
        </p:txBody>
      </p:sp>
      <p:sp>
        <p:nvSpPr>
          <p:cNvPr id="14" name="正方形/長方形 13">
            <a:extLst>
              <a:ext uri="{FF2B5EF4-FFF2-40B4-BE49-F238E27FC236}">
                <a16:creationId xmlns:a16="http://schemas.microsoft.com/office/drawing/2014/main" id="{BBA5729A-BF85-6F58-E38E-D4702DE82C2E}"/>
              </a:ext>
            </a:extLst>
          </p:cNvPr>
          <p:cNvSpPr/>
          <p:nvPr/>
        </p:nvSpPr>
        <p:spPr>
          <a:xfrm>
            <a:off x="993892" y="4659980"/>
            <a:ext cx="604800" cy="306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課題</a:t>
            </a:r>
            <a:endParaRPr kumimoji="1" lang="en-US" altLang="ja-JP" sz="1600" dirty="0"/>
          </a:p>
        </p:txBody>
      </p:sp>
      <p:sp>
        <p:nvSpPr>
          <p:cNvPr id="15" name="テキスト ボックス 14">
            <a:extLst>
              <a:ext uri="{FF2B5EF4-FFF2-40B4-BE49-F238E27FC236}">
                <a16:creationId xmlns:a16="http://schemas.microsoft.com/office/drawing/2014/main" id="{5738E56B-5A7E-D4A3-859C-A4BB7724D130}"/>
              </a:ext>
            </a:extLst>
          </p:cNvPr>
          <p:cNvSpPr txBox="1"/>
          <p:nvPr/>
        </p:nvSpPr>
        <p:spPr>
          <a:xfrm>
            <a:off x="1657128" y="5121901"/>
            <a:ext cx="6153895" cy="307777"/>
          </a:xfrm>
          <a:prstGeom prst="rect">
            <a:avLst/>
          </a:prstGeom>
          <a:noFill/>
        </p:spPr>
        <p:txBody>
          <a:bodyPr wrap="square" rtlCol="0">
            <a:spAutoFit/>
          </a:bodyPr>
          <a:lstStyle/>
          <a:p>
            <a:pPr marL="285750" indent="-285750">
              <a:buFont typeface="Wingdings" pitchFamily="2" charset="2"/>
              <a:buChar char="ü"/>
            </a:pPr>
            <a:r>
              <a:rPr kumimoji="1" lang="ja-JP" altLang="en-US" sz="1400" dirty="0">
                <a:solidFill>
                  <a:schemeClr val="tx1">
                    <a:lumMod val="95000"/>
                    <a:lumOff val="5000"/>
                  </a:schemeClr>
                </a:solidFill>
              </a:rPr>
              <a:t>患者のゲノム情報に基づいた疾患の診断・治療が困難</a:t>
            </a:r>
          </a:p>
        </p:txBody>
      </p:sp>
      <p:sp>
        <p:nvSpPr>
          <p:cNvPr id="17" name="下矢印 16">
            <a:extLst>
              <a:ext uri="{FF2B5EF4-FFF2-40B4-BE49-F238E27FC236}">
                <a16:creationId xmlns:a16="http://schemas.microsoft.com/office/drawing/2014/main" id="{5AAD3BF6-40A6-7F64-9305-11A3E99D752C}"/>
              </a:ext>
            </a:extLst>
          </p:cNvPr>
          <p:cNvSpPr/>
          <p:nvPr/>
        </p:nvSpPr>
        <p:spPr>
          <a:xfrm>
            <a:off x="3337560" y="5608845"/>
            <a:ext cx="2034540" cy="210625"/>
          </a:xfrm>
          <a:prstGeom prst="downArrow">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2428452C-1A85-1081-4C95-BFA09B366B90}"/>
              </a:ext>
            </a:extLst>
          </p:cNvPr>
          <p:cNvSpPr/>
          <p:nvPr/>
        </p:nvSpPr>
        <p:spPr>
          <a:xfrm>
            <a:off x="186813" y="5889996"/>
            <a:ext cx="1411879" cy="30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著者らの着想</a:t>
            </a:r>
            <a:endParaRPr kumimoji="1" lang="en-US" altLang="ja-JP" sz="1600" dirty="0"/>
          </a:p>
        </p:txBody>
      </p:sp>
      <p:sp>
        <p:nvSpPr>
          <p:cNvPr id="19" name="テキスト ボックス 18">
            <a:extLst>
              <a:ext uri="{FF2B5EF4-FFF2-40B4-BE49-F238E27FC236}">
                <a16:creationId xmlns:a16="http://schemas.microsoft.com/office/drawing/2014/main" id="{D38F203B-CBB3-5ED1-7F7B-FF6B3DC1E422}"/>
              </a:ext>
            </a:extLst>
          </p:cNvPr>
          <p:cNvSpPr txBox="1"/>
          <p:nvPr/>
        </p:nvSpPr>
        <p:spPr>
          <a:xfrm>
            <a:off x="1652713" y="5887569"/>
            <a:ext cx="7141347" cy="804516"/>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タンパク質のアミノ酸配列から</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各アミノ酸が変異した場合の病原性を　　            深層学習モデルで予測できない</a:t>
            </a:r>
            <a:r>
              <a:rPr kumimoji="1" lang="ja-JP" altLang="en-US" sz="1400">
                <a:solidFill>
                  <a:schemeClr val="tx1">
                    <a:lumMod val="95000"/>
                    <a:lumOff val="5000"/>
                  </a:schemeClr>
                </a:solidFill>
              </a:rPr>
              <a:t>か</a:t>
            </a:r>
            <a:r>
              <a:rPr kumimoji="1" lang="en-US" altLang="ja-JP" sz="1400" dirty="0">
                <a:solidFill>
                  <a:schemeClr val="tx1">
                    <a:lumMod val="95000"/>
                    <a:lumOff val="5000"/>
                  </a:schemeClr>
                </a:solidFill>
              </a:rPr>
              <a:t>?</a:t>
            </a:r>
          </a:p>
          <a:p>
            <a:pPr marL="285750" indent="-285750">
              <a:lnSpc>
                <a:spcPct val="150000"/>
              </a:lnSpc>
              <a:buFont typeface="Wingdings" panose="05000000000000000000" pitchFamily="2" charset="2"/>
              <a:buChar char="ü"/>
            </a:pPr>
            <a:r>
              <a:rPr kumimoji="1" lang="ja-JP" altLang="en-US" sz="1400" dirty="0">
                <a:solidFill>
                  <a:schemeClr val="tx1">
                    <a:lumMod val="95000"/>
                    <a:lumOff val="5000"/>
                  </a:schemeClr>
                </a:solidFill>
              </a:rPr>
              <a:t>タンパク質の構造情報を踏まえることで</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より正確に予測できないか</a:t>
            </a:r>
            <a:r>
              <a:rPr kumimoji="1" lang="en-US" altLang="ja-JP" sz="1400" dirty="0">
                <a:solidFill>
                  <a:schemeClr val="tx1">
                    <a:lumMod val="95000"/>
                    <a:lumOff val="5000"/>
                  </a:schemeClr>
                </a:solidFill>
              </a:rPr>
              <a:t>?</a:t>
            </a:r>
            <a:endParaRPr kumimoji="1" lang="ja-JP" altLang="en-US" sz="1400" dirty="0">
              <a:solidFill>
                <a:schemeClr val="tx1">
                  <a:lumMod val="95000"/>
                  <a:lumOff val="5000"/>
                </a:schemeClr>
              </a:solidFill>
            </a:endParaRPr>
          </a:p>
        </p:txBody>
      </p:sp>
      <p:pic>
        <p:nvPicPr>
          <p:cNvPr id="20" name="図 19" descr="テーブル&#10;&#10;中程度の精度で自動的に生成された説明">
            <a:extLst>
              <a:ext uri="{FF2B5EF4-FFF2-40B4-BE49-F238E27FC236}">
                <a16:creationId xmlns:a16="http://schemas.microsoft.com/office/drawing/2014/main" id="{2CD3A9E0-5657-6FDA-FE06-19734F849C45}"/>
              </a:ext>
            </a:extLst>
          </p:cNvPr>
          <p:cNvPicPr>
            <a:picLocks noChangeAspect="1"/>
          </p:cNvPicPr>
          <p:nvPr/>
        </p:nvPicPr>
        <p:blipFill rotWithShape="1">
          <a:blip r:embed="rId3">
            <a:extLst>
              <a:ext uri="{28A0092B-C50C-407E-A947-70E740481C1C}">
                <a14:useLocalDpi xmlns:a14="http://schemas.microsoft.com/office/drawing/2010/main" val="0"/>
              </a:ext>
            </a:extLst>
          </a:blip>
          <a:srcRect t="21953" b="9703"/>
          <a:stretch/>
        </p:blipFill>
        <p:spPr>
          <a:xfrm>
            <a:off x="4642064" y="2625792"/>
            <a:ext cx="2194560" cy="1104900"/>
          </a:xfrm>
          <a:prstGeom prst="rect">
            <a:avLst/>
          </a:prstGeom>
        </p:spPr>
      </p:pic>
      <p:pic>
        <p:nvPicPr>
          <p:cNvPr id="22" name="図 21" descr="テーブル&#10;&#10;中程度の精度で自動的に生成された説明">
            <a:extLst>
              <a:ext uri="{FF2B5EF4-FFF2-40B4-BE49-F238E27FC236}">
                <a16:creationId xmlns:a16="http://schemas.microsoft.com/office/drawing/2014/main" id="{3F34EE13-0343-BDBE-80D9-78F36FFB071C}"/>
              </a:ext>
            </a:extLst>
          </p:cNvPr>
          <p:cNvPicPr>
            <a:picLocks noChangeAspect="1"/>
          </p:cNvPicPr>
          <p:nvPr/>
        </p:nvPicPr>
        <p:blipFill rotWithShape="1">
          <a:blip r:embed="rId4">
            <a:extLst>
              <a:ext uri="{28A0092B-C50C-407E-A947-70E740481C1C}">
                <a14:useLocalDpi xmlns:a14="http://schemas.microsoft.com/office/drawing/2010/main" val="0"/>
              </a:ext>
            </a:extLst>
          </a:blip>
          <a:srcRect t="22140" b="9515"/>
          <a:stretch/>
        </p:blipFill>
        <p:spPr>
          <a:xfrm>
            <a:off x="6887528" y="2625792"/>
            <a:ext cx="2194560" cy="1104900"/>
          </a:xfrm>
          <a:prstGeom prst="rect">
            <a:avLst/>
          </a:prstGeom>
        </p:spPr>
      </p:pic>
      <p:pic>
        <p:nvPicPr>
          <p:cNvPr id="24" name="図 23" descr="テーブル&#10;&#10;中程度の精度で自動的に生成された説明">
            <a:extLst>
              <a:ext uri="{FF2B5EF4-FFF2-40B4-BE49-F238E27FC236}">
                <a16:creationId xmlns:a16="http://schemas.microsoft.com/office/drawing/2014/main" id="{A147D63D-7122-EEDA-A848-276020376614}"/>
              </a:ext>
            </a:extLst>
          </p:cNvPr>
          <p:cNvPicPr>
            <a:picLocks noChangeAspect="1"/>
          </p:cNvPicPr>
          <p:nvPr/>
        </p:nvPicPr>
        <p:blipFill rotWithShape="1">
          <a:blip r:embed="rId5">
            <a:extLst>
              <a:ext uri="{28A0092B-C50C-407E-A947-70E740481C1C}">
                <a14:useLocalDpi xmlns:a14="http://schemas.microsoft.com/office/drawing/2010/main" val="0"/>
              </a:ext>
            </a:extLst>
          </a:blip>
          <a:srcRect t="22628" b="10002"/>
          <a:stretch/>
        </p:blipFill>
        <p:spPr>
          <a:xfrm>
            <a:off x="141611" y="2625792"/>
            <a:ext cx="2194560" cy="1089146"/>
          </a:xfrm>
          <a:prstGeom prst="rect">
            <a:avLst/>
          </a:prstGeom>
        </p:spPr>
      </p:pic>
      <p:pic>
        <p:nvPicPr>
          <p:cNvPr id="26" name="図 25" descr="テーブル&#10;&#10;中程度の精度で自動的に生成された説明">
            <a:extLst>
              <a:ext uri="{FF2B5EF4-FFF2-40B4-BE49-F238E27FC236}">
                <a16:creationId xmlns:a16="http://schemas.microsoft.com/office/drawing/2014/main" id="{3B459D34-E2F1-1A0D-7FE5-FC0D5FD9D89C}"/>
              </a:ext>
            </a:extLst>
          </p:cNvPr>
          <p:cNvPicPr>
            <a:picLocks noChangeAspect="1"/>
          </p:cNvPicPr>
          <p:nvPr/>
        </p:nvPicPr>
        <p:blipFill rotWithShape="1">
          <a:blip r:embed="rId6">
            <a:extLst>
              <a:ext uri="{28A0092B-C50C-407E-A947-70E740481C1C}">
                <a14:useLocalDpi xmlns:a14="http://schemas.microsoft.com/office/drawing/2010/main" val="0"/>
              </a:ext>
            </a:extLst>
          </a:blip>
          <a:srcRect t="22929" b="8727"/>
          <a:stretch/>
        </p:blipFill>
        <p:spPr>
          <a:xfrm>
            <a:off x="2396600" y="2625792"/>
            <a:ext cx="2194560" cy="1104900"/>
          </a:xfrm>
          <a:prstGeom prst="rect">
            <a:avLst/>
          </a:prstGeom>
        </p:spPr>
      </p:pic>
      <p:sp>
        <p:nvSpPr>
          <p:cNvPr id="27" name="テキスト ボックス 26">
            <a:extLst>
              <a:ext uri="{FF2B5EF4-FFF2-40B4-BE49-F238E27FC236}">
                <a16:creationId xmlns:a16="http://schemas.microsoft.com/office/drawing/2014/main" id="{89D7CF3E-768A-A85E-0B44-4A3E1CCC86C7}"/>
              </a:ext>
            </a:extLst>
          </p:cNvPr>
          <p:cNvSpPr txBox="1"/>
          <p:nvPr/>
        </p:nvSpPr>
        <p:spPr>
          <a:xfrm>
            <a:off x="145894" y="591638"/>
            <a:ext cx="4087316" cy="338554"/>
          </a:xfrm>
          <a:prstGeom prst="rect">
            <a:avLst/>
          </a:prstGeom>
          <a:noFill/>
        </p:spPr>
        <p:txBody>
          <a:bodyPr wrap="square" rtlCol="0">
            <a:spAutoFit/>
          </a:bodyPr>
          <a:lstStyle/>
          <a:p>
            <a:r>
              <a:rPr kumimoji="1" lang="ja-JP" altLang="en-US" sz="1600" dirty="0">
                <a:solidFill>
                  <a:schemeClr val="tx1">
                    <a:lumMod val="85000"/>
                    <a:lumOff val="15000"/>
                  </a:schemeClr>
                </a:solidFill>
              </a:rPr>
              <a:t>遺伝子の変異</a:t>
            </a:r>
            <a:endParaRPr kumimoji="1" lang="ja-JP" altLang="en-US" sz="1600" dirty="0">
              <a:solidFill>
                <a:srgbClr val="3965B5"/>
              </a:solidFill>
            </a:endParaRPr>
          </a:p>
        </p:txBody>
      </p:sp>
      <p:sp>
        <p:nvSpPr>
          <p:cNvPr id="28" name="正方形/長方形 27">
            <a:extLst>
              <a:ext uri="{FF2B5EF4-FFF2-40B4-BE49-F238E27FC236}">
                <a16:creationId xmlns:a16="http://schemas.microsoft.com/office/drawing/2014/main" id="{D1E18E20-EE66-240A-FB7F-69DF8E2226DA}"/>
              </a:ext>
            </a:extLst>
          </p:cNvPr>
          <p:cNvSpPr/>
          <p:nvPr/>
        </p:nvSpPr>
        <p:spPr>
          <a:xfrm>
            <a:off x="73893" y="607915"/>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6" name="テキスト ボックス 15">
            <a:extLst>
              <a:ext uri="{FF2B5EF4-FFF2-40B4-BE49-F238E27FC236}">
                <a16:creationId xmlns:a16="http://schemas.microsoft.com/office/drawing/2014/main" id="{C44D44A9-F272-AAA6-4FAB-B6BAF7C26621}"/>
              </a:ext>
            </a:extLst>
          </p:cNvPr>
          <p:cNvSpPr txBox="1"/>
          <p:nvPr/>
        </p:nvSpPr>
        <p:spPr>
          <a:xfrm>
            <a:off x="8619560" y="2277629"/>
            <a:ext cx="383991" cy="338554"/>
          </a:xfrm>
          <a:prstGeom prst="rect">
            <a:avLst/>
          </a:prstGeom>
          <a:noFill/>
        </p:spPr>
        <p:txBody>
          <a:bodyPr wrap="square" rtlCol="0">
            <a:spAutoFit/>
          </a:bodyPr>
          <a:lstStyle/>
          <a:p>
            <a:pPr algn="ctr"/>
            <a:r>
              <a:rPr kumimoji="1" lang="ja-JP" altLang="en-US" sz="1600">
                <a:solidFill>
                  <a:schemeClr val="tx1">
                    <a:lumMod val="85000"/>
                    <a:lumOff val="15000"/>
                  </a:schemeClr>
                </a:solidFill>
              </a:rPr>
              <a:t>等</a:t>
            </a:r>
            <a:endParaRPr kumimoji="1" lang="ja-JP" altLang="en-US" sz="1600" dirty="0">
              <a:solidFill>
                <a:srgbClr val="3965B5"/>
              </a:solidFill>
            </a:endParaRPr>
          </a:p>
        </p:txBody>
      </p:sp>
    </p:spTree>
    <p:extLst>
      <p:ext uri="{BB962C8B-B14F-4D97-AF65-F5344CB8AC3E}">
        <p14:creationId xmlns:p14="http://schemas.microsoft.com/office/powerpoint/2010/main" val="5895211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S6</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グラフ, 棒グラフ&#10;&#10;自動的に生成された説明">
            <a:extLst>
              <a:ext uri="{FF2B5EF4-FFF2-40B4-BE49-F238E27FC236}">
                <a16:creationId xmlns:a16="http://schemas.microsoft.com/office/drawing/2014/main" id="{A9398BFE-87D3-6C84-71A9-A04C9D5704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38" y="1785369"/>
            <a:ext cx="9001125" cy="3307557"/>
          </a:xfrm>
          <a:prstGeom prst="rect">
            <a:avLst/>
          </a:prstGeom>
        </p:spPr>
      </p:pic>
    </p:spTree>
    <p:extLst>
      <p:ext uri="{BB962C8B-B14F-4D97-AF65-F5344CB8AC3E}">
        <p14:creationId xmlns:p14="http://schemas.microsoft.com/office/powerpoint/2010/main" val="14351858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S7</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グラフ&#10;&#10;自動的に生成された説明">
            <a:extLst>
              <a:ext uri="{FF2B5EF4-FFF2-40B4-BE49-F238E27FC236}">
                <a16:creationId xmlns:a16="http://schemas.microsoft.com/office/drawing/2014/main" id="{81A39374-32CE-92B6-039A-92C275E8C4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981" y="459664"/>
            <a:ext cx="5636420" cy="2090633"/>
          </a:xfrm>
          <a:prstGeom prst="rect">
            <a:avLst/>
          </a:prstGeom>
        </p:spPr>
      </p:pic>
      <p:pic>
        <p:nvPicPr>
          <p:cNvPr id="6" name="図 5" descr="タイムライン&#10;&#10;自動的に生成された説明">
            <a:extLst>
              <a:ext uri="{FF2B5EF4-FFF2-40B4-BE49-F238E27FC236}">
                <a16:creationId xmlns:a16="http://schemas.microsoft.com/office/drawing/2014/main" id="{80CCDD41-643B-C114-0D85-B3B9934E09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4981" y="2561087"/>
            <a:ext cx="5636420" cy="2066842"/>
          </a:xfrm>
          <a:prstGeom prst="rect">
            <a:avLst/>
          </a:prstGeom>
        </p:spPr>
      </p:pic>
      <p:pic>
        <p:nvPicPr>
          <p:cNvPr id="8" name="図 7" descr="ダイアグラム&#10;&#10;低い精度で自動的に生成された説明">
            <a:extLst>
              <a:ext uri="{FF2B5EF4-FFF2-40B4-BE49-F238E27FC236}">
                <a16:creationId xmlns:a16="http://schemas.microsoft.com/office/drawing/2014/main" id="{0B6B5509-EF04-E151-07FA-87DBAA32AC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3316" y="4697783"/>
            <a:ext cx="5636420" cy="2098569"/>
          </a:xfrm>
          <a:prstGeom prst="rect">
            <a:avLst/>
          </a:prstGeom>
        </p:spPr>
      </p:pic>
    </p:spTree>
    <p:extLst>
      <p:ext uri="{BB962C8B-B14F-4D97-AF65-F5344CB8AC3E}">
        <p14:creationId xmlns:p14="http://schemas.microsoft.com/office/powerpoint/2010/main" val="34482614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S8</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ダイアグラム&#10;&#10;中程度の精度で自動的に生成された説明">
            <a:extLst>
              <a:ext uri="{FF2B5EF4-FFF2-40B4-BE49-F238E27FC236}">
                <a16:creationId xmlns:a16="http://schemas.microsoft.com/office/drawing/2014/main" id="{6DBF320C-37F6-2B1C-022B-F7E8FE38CC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28" y="1621397"/>
            <a:ext cx="4078034" cy="3615206"/>
          </a:xfrm>
          <a:prstGeom prst="rect">
            <a:avLst/>
          </a:prstGeom>
        </p:spPr>
      </p:pic>
      <p:pic>
        <p:nvPicPr>
          <p:cNvPr id="6" name="図 5" descr="グラフ, 棒グラフ, ウォーターフォール図&#10;&#10;自動的に生成された説明">
            <a:extLst>
              <a:ext uri="{FF2B5EF4-FFF2-40B4-BE49-F238E27FC236}">
                <a16:creationId xmlns:a16="http://schemas.microsoft.com/office/drawing/2014/main" id="{579D78E2-17FF-60B6-B52C-D5EF134B43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7851" y="2092455"/>
            <a:ext cx="4936149" cy="2673090"/>
          </a:xfrm>
          <a:prstGeom prst="rect">
            <a:avLst/>
          </a:prstGeom>
        </p:spPr>
      </p:pic>
    </p:spTree>
    <p:extLst>
      <p:ext uri="{BB962C8B-B14F-4D97-AF65-F5344CB8AC3E}">
        <p14:creationId xmlns:p14="http://schemas.microsoft.com/office/powerpoint/2010/main" val="32205991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S9</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グラフ, 棒グラフ&#10;&#10;自動的に生成された説明">
            <a:extLst>
              <a:ext uri="{FF2B5EF4-FFF2-40B4-BE49-F238E27FC236}">
                <a16:creationId xmlns:a16="http://schemas.microsoft.com/office/drawing/2014/main" id="{0B80F1D6-F8C7-D1CE-AEA9-9A7CD0053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3025" y="459664"/>
            <a:ext cx="6457950" cy="2999988"/>
          </a:xfrm>
          <a:prstGeom prst="rect">
            <a:avLst/>
          </a:prstGeom>
        </p:spPr>
      </p:pic>
      <p:pic>
        <p:nvPicPr>
          <p:cNvPr id="6" name="図 5" descr="グラフ, ダイアグラム&#10;&#10;自動的に生成された説明">
            <a:extLst>
              <a:ext uri="{FF2B5EF4-FFF2-40B4-BE49-F238E27FC236}">
                <a16:creationId xmlns:a16="http://schemas.microsoft.com/office/drawing/2014/main" id="{39B1F72E-DB74-271B-C762-42DEEB33D8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3025" y="3742685"/>
            <a:ext cx="6457950" cy="3115315"/>
          </a:xfrm>
          <a:prstGeom prst="rect">
            <a:avLst/>
          </a:prstGeom>
        </p:spPr>
      </p:pic>
    </p:spTree>
    <p:extLst>
      <p:ext uri="{BB962C8B-B14F-4D97-AF65-F5344CB8AC3E}">
        <p14:creationId xmlns:p14="http://schemas.microsoft.com/office/powerpoint/2010/main" val="878693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S10</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グラフ, ヒストグラム&#10;&#10;自動的に生成された説明">
            <a:extLst>
              <a:ext uri="{FF2B5EF4-FFF2-40B4-BE49-F238E27FC236}">
                <a16:creationId xmlns:a16="http://schemas.microsoft.com/office/drawing/2014/main" id="{F7FB55BD-3A92-7817-1628-2D4D390E96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84183"/>
            <a:ext cx="9144000" cy="2089634"/>
          </a:xfrm>
          <a:prstGeom prst="rect">
            <a:avLst/>
          </a:prstGeom>
        </p:spPr>
      </p:pic>
    </p:spTree>
    <p:extLst>
      <p:ext uri="{BB962C8B-B14F-4D97-AF65-F5344CB8AC3E}">
        <p14:creationId xmlns:p14="http://schemas.microsoft.com/office/powerpoint/2010/main" val="359089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背景</a:t>
            </a:r>
            <a:r>
              <a:rPr kumimoji="1" lang="en-US" altLang="ja-JP" sz="2200" b="1" dirty="0"/>
              <a:t>: </a:t>
            </a:r>
            <a:r>
              <a:rPr kumimoji="1" lang="ja-JP" altLang="en-US" sz="2200" b="1"/>
              <a:t>病原性予測の既存</a:t>
            </a:r>
            <a:r>
              <a:rPr kumimoji="1" lang="ja-JP" altLang="en-US" sz="2200" b="1" dirty="0"/>
              <a:t>手法</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a16="http://schemas.microsoft.com/office/drawing/2014/main" id="{71119BC6-5CE2-DF95-8CBD-916C230F8E3F}"/>
              </a:ext>
            </a:extLst>
          </p:cNvPr>
          <p:cNvSpPr txBox="1"/>
          <p:nvPr/>
        </p:nvSpPr>
        <p:spPr>
          <a:xfrm>
            <a:off x="145893" y="556804"/>
            <a:ext cx="8924213" cy="338554"/>
          </a:xfrm>
          <a:prstGeom prst="rect">
            <a:avLst/>
          </a:prstGeom>
          <a:noFill/>
        </p:spPr>
        <p:txBody>
          <a:bodyPr wrap="square" rtlCol="0">
            <a:spAutoFit/>
          </a:bodyPr>
          <a:lstStyle/>
          <a:p>
            <a:r>
              <a:rPr kumimoji="1" lang="en-US" altLang="ja-JP" sz="1600" dirty="0">
                <a:solidFill>
                  <a:schemeClr val="tx1">
                    <a:lumMod val="85000"/>
                    <a:lumOff val="15000"/>
                  </a:schemeClr>
                </a:solidFill>
              </a:rPr>
              <a:t>MAVE: Multiplexed Assays of Variant Effect</a:t>
            </a:r>
            <a:endParaRPr kumimoji="1" lang="ja-JP" altLang="en-US" sz="1600" dirty="0">
              <a:solidFill>
                <a:srgbClr val="3965B5"/>
              </a:solidFill>
            </a:endParaRPr>
          </a:p>
        </p:txBody>
      </p:sp>
      <p:sp>
        <p:nvSpPr>
          <p:cNvPr id="7" name="正方形/長方形 6">
            <a:extLst>
              <a:ext uri="{FF2B5EF4-FFF2-40B4-BE49-F238E27FC236}">
                <a16:creationId xmlns:a16="http://schemas.microsoft.com/office/drawing/2014/main" id="{1AC53DEA-34A7-C648-8D01-C6DA421C7594}"/>
              </a:ext>
            </a:extLst>
          </p:cNvPr>
          <p:cNvSpPr/>
          <p:nvPr/>
        </p:nvSpPr>
        <p:spPr>
          <a:xfrm>
            <a:off x="73893" y="573081"/>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0" name="テキスト ボックス 9">
            <a:extLst>
              <a:ext uri="{FF2B5EF4-FFF2-40B4-BE49-F238E27FC236}">
                <a16:creationId xmlns:a16="http://schemas.microsoft.com/office/drawing/2014/main" id="{EF72E331-ECB6-3A1F-6034-40B0EC5C88AA}"/>
              </a:ext>
            </a:extLst>
          </p:cNvPr>
          <p:cNvSpPr txBox="1"/>
          <p:nvPr/>
        </p:nvSpPr>
        <p:spPr>
          <a:xfrm>
            <a:off x="145893" y="4315612"/>
            <a:ext cx="8924213" cy="338554"/>
          </a:xfrm>
          <a:prstGeom prst="rect">
            <a:avLst/>
          </a:prstGeom>
          <a:noFill/>
        </p:spPr>
        <p:txBody>
          <a:bodyPr wrap="square" rtlCol="0">
            <a:spAutoFit/>
          </a:bodyPr>
          <a:lstStyle/>
          <a:p>
            <a:r>
              <a:rPr kumimoji="1" lang="ja-JP" altLang="en-US" sz="1600" dirty="0">
                <a:solidFill>
                  <a:schemeClr val="tx1">
                    <a:lumMod val="85000"/>
                    <a:lumOff val="15000"/>
                  </a:schemeClr>
                </a:solidFill>
              </a:rPr>
              <a:t>機械学習・深層学習による予測</a:t>
            </a:r>
            <a:endParaRPr kumimoji="1" lang="ja-JP" altLang="en-US" sz="1600" dirty="0">
              <a:solidFill>
                <a:srgbClr val="3965B5"/>
              </a:solidFill>
            </a:endParaRPr>
          </a:p>
        </p:txBody>
      </p:sp>
      <p:sp>
        <p:nvSpPr>
          <p:cNvPr id="11" name="正方形/長方形 10">
            <a:extLst>
              <a:ext uri="{FF2B5EF4-FFF2-40B4-BE49-F238E27FC236}">
                <a16:creationId xmlns:a16="http://schemas.microsoft.com/office/drawing/2014/main" id="{0D62F7A0-F2F4-882B-AB73-333420BFE6DD}"/>
              </a:ext>
            </a:extLst>
          </p:cNvPr>
          <p:cNvSpPr/>
          <p:nvPr/>
        </p:nvSpPr>
        <p:spPr>
          <a:xfrm>
            <a:off x="73893" y="4331889"/>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 name="テキスト ボックス 1">
            <a:extLst>
              <a:ext uri="{FF2B5EF4-FFF2-40B4-BE49-F238E27FC236}">
                <a16:creationId xmlns:a16="http://schemas.microsoft.com/office/drawing/2014/main" id="{3C7A7991-AC5B-3F6A-186D-F9BAFF97AD06}"/>
              </a:ext>
            </a:extLst>
          </p:cNvPr>
          <p:cNvSpPr txBox="1"/>
          <p:nvPr/>
        </p:nvSpPr>
        <p:spPr>
          <a:xfrm>
            <a:off x="261778" y="938718"/>
            <a:ext cx="7333127" cy="338554"/>
          </a:xfrm>
          <a:prstGeom prst="rect">
            <a:avLst/>
          </a:prstGeom>
          <a:noFill/>
        </p:spPr>
        <p:txBody>
          <a:bodyPr wrap="square" rtlCol="0">
            <a:spAutoFit/>
          </a:bodyPr>
          <a:lstStyle/>
          <a:p>
            <a:r>
              <a:rPr kumimoji="1" lang="ja-JP" altLang="en-US" sz="1600" dirty="0">
                <a:solidFill>
                  <a:schemeClr val="tx1">
                    <a:lumMod val="95000"/>
                    <a:lumOff val="5000"/>
                  </a:schemeClr>
                </a:solidFill>
              </a:rPr>
              <a:t>特定タンパク質の機能を変化させる変異を網羅的に調べる実験方法</a:t>
            </a:r>
            <a:endParaRPr kumimoji="1" lang="en-US" altLang="ja-JP" sz="1600" u="sng" dirty="0">
              <a:solidFill>
                <a:schemeClr val="tx1">
                  <a:lumMod val="95000"/>
                  <a:lumOff val="5000"/>
                </a:schemeClr>
              </a:solidFill>
            </a:endParaRPr>
          </a:p>
        </p:txBody>
      </p:sp>
      <p:sp>
        <p:nvSpPr>
          <p:cNvPr id="3" name="テキスト ボックス 2">
            <a:extLst>
              <a:ext uri="{FF2B5EF4-FFF2-40B4-BE49-F238E27FC236}">
                <a16:creationId xmlns:a16="http://schemas.microsoft.com/office/drawing/2014/main" id="{664256FB-E0B2-CF49-3C93-0AF2DA771427}"/>
              </a:ext>
            </a:extLst>
          </p:cNvPr>
          <p:cNvSpPr txBox="1"/>
          <p:nvPr/>
        </p:nvSpPr>
        <p:spPr>
          <a:xfrm>
            <a:off x="355588" y="1528753"/>
            <a:ext cx="2275861" cy="523220"/>
          </a:xfrm>
          <a:prstGeom prst="rect">
            <a:avLst/>
          </a:prstGeom>
          <a:noFill/>
        </p:spPr>
        <p:txBody>
          <a:bodyPr wrap="square" rtlCol="0">
            <a:spAutoFit/>
          </a:bodyPr>
          <a:lstStyle/>
          <a:p>
            <a:r>
              <a:rPr kumimoji="1" lang="ja-JP" altLang="en-US" sz="1400" dirty="0">
                <a:solidFill>
                  <a:schemeClr val="tx1">
                    <a:lumMod val="95000"/>
                    <a:lumOff val="5000"/>
                  </a:schemeClr>
                </a:solidFill>
              </a:rPr>
              <a:t>① 細胞の遺伝子に　　　</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　 ランダムな変異を導入</a:t>
            </a:r>
            <a:endParaRPr kumimoji="1" lang="en-US" altLang="ja-JP" sz="1400" dirty="0">
              <a:solidFill>
                <a:schemeClr val="tx1">
                  <a:lumMod val="95000"/>
                  <a:lumOff val="5000"/>
                </a:schemeClr>
              </a:solidFill>
            </a:endParaRPr>
          </a:p>
        </p:txBody>
      </p:sp>
      <p:sp>
        <p:nvSpPr>
          <p:cNvPr id="5" name="テキスト ボックス 4">
            <a:extLst>
              <a:ext uri="{FF2B5EF4-FFF2-40B4-BE49-F238E27FC236}">
                <a16:creationId xmlns:a16="http://schemas.microsoft.com/office/drawing/2014/main" id="{920BF8CF-6AC0-E703-9AA5-D250CA96488D}"/>
              </a:ext>
            </a:extLst>
          </p:cNvPr>
          <p:cNvSpPr txBox="1"/>
          <p:nvPr/>
        </p:nvSpPr>
        <p:spPr>
          <a:xfrm>
            <a:off x="3497072" y="1528753"/>
            <a:ext cx="2086783" cy="523220"/>
          </a:xfrm>
          <a:prstGeom prst="rect">
            <a:avLst/>
          </a:prstGeom>
          <a:noFill/>
        </p:spPr>
        <p:txBody>
          <a:bodyPr wrap="square" rtlCol="0">
            <a:spAutoFit/>
          </a:bodyPr>
          <a:lstStyle/>
          <a:p>
            <a:r>
              <a:rPr kumimoji="1" lang="en-US" altLang="ja-JP" sz="1400" dirty="0">
                <a:solidFill>
                  <a:schemeClr val="tx1">
                    <a:lumMod val="95000"/>
                    <a:lumOff val="5000"/>
                  </a:schemeClr>
                </a:solidFill>
              </a:rPr>
              <a:t>② </a:t>
            </a:r>
            <a:r>
              <a:rPr kumimoji="1" lang="ja-JP" altLang="en-US" sz="1400" dirty="0">
                <a:solidFill>
                  <a:schemeClr val="tx1">
                    <a:lumMod val="95000"/>
                    <a:lumOff val="5000"/>
                  </a:schemeClr>
                </a:solidFill>
              </a:rPr>
              <a:t>タンパク質機能の</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　 有無により選別</a:t>
            </a:r>
            <a:endParaRPr kumimoji="1" lang="en-US" altLang="ja-JP" sz="1400" dirty="0">
              <a:solidFill>
                <a:schemeClr val="tx1">
                  <a:lumMod val="95000"/>
                  <a:lumOff val="5000"/>
                </a:schemeClr>
              </a:solidFill>
            </a:endParaRPr>
          </a:p>
        </p:txBody>
      </p:sp>
      <p:sp>
        <p:nvSpPr>
          <p:cNvPr id="12" name="テキスト ボックス 11">
            <a:extLst>
              <a:ext uri="{FF2B5EF4-FFF2-40B4-BE49-F238E27FC236}">
                <a16:creationId xmlns:a16="http://schemas.microsoft.com/office/drawing/2014/main" id="{9AB444E0-BD13-C618-C42C-98F82EB728FE}"/>
              </a:ext>
            </a:extLst>
          </p:cNvPr>
          <p:cNvSpPr txBox="1"/>
          <p:nvPr/>
        </p:nvSpPr>
        <p:spPr>
          <a:xfrm>
            <a:off x="6313594" y="1528753"/>
            <a:ext cx="2275861" cy="523220"/>
          </a:xfrm>
          <a:prstGeom prst="rect">
            <a:avLst/>
          </a:prstGeom>
          <a:noFill/>
        </p:spPr>
        <p:txBody>
          <a:bodyPr wrap="square" rtlCol="0">
            <a:spAutoFit/>
          </a:bodyPr>
          <a:lstStyle/>
          <a:p>
            <a:r>
              <a:rPr kumimoji="1" lang="en-US" altLang="ja-JP" sz="1400" dirty="0">
                <a:solidFill>
                  <a:schemeClr val="tx1">
                    <a:lumMod val="95000"/>
                    <a:lumOff val="5000"/>
                  </a:schemeClr>
                </a:solidFill>
              </a:rPr>
              <a:t>③ </a:t>
            </a:r>
            <a:r>
              <a:rPr kumimoji="1" lang="ja-JP" altLang="en-US" sz="1400" dirty="0">
                <a:solidFill>
                  <a:schemeClr val="tx1">
                    <a:lumMod val="95000"/>
                    <a:lumOff val="5000"/>
                  </a:schemeClr>
                </a:solidFill>
              </a:rPr>
              <a:t>残った変異の頻度から</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　 機能変化を推定</a:t>
            </a:r>
            <a:endParaRPr kumimoji="1" lang="en-US" altLang="ja-JP" sz="1400" dirty="0">
              <a:solidFill>
                <a:schemeClr val="tx1">
                  <a:lumMod val="95000"/>
                  <a:lumOff val="5000"/>
                </a:schemeClr>
              </a:solidFill>
            </a:endParaRPr>
          </a:p>
        </p:txBody>
      </p:sp>
      <p:pic>
        <p:nvPicPr>
          <p:cNvPr id="14" name="図 13" descr="ダイアグラム&#10;&#10;自動的に生成された説明">
            <a:extLst>
              <a:ext uri="{FF2B5EF4-FFF2-40B4-BE49-F238E27FC236}">
                <a16:creationId xmlns:a16="http://schemas.microsoft.com/office/drawing/2014/main" id="{B5C8F1FA-FF0E-92FB-9F0B-4E890DA6EA55}"/>
              </a:ext>
            </a:extLst>
          </p:cNvPr>
          <p:cNvPicPr>
            <a:picLocks noChangeAspect="1"/>
          </p:cNvPicPr>
          <p:nvPr/>
        </p:nvPicPr>
        <p:blipFill rotWithShape="1">
          <a:blip r:embed="rId3">
            <a:extLst>
              <a:ext uri="{28A0092B-C50C-407E-A947-70E740481C1C}">
                <a14:useLocalDpi xmlns:a14="http://schemas.microsoft.com/office/drawing/2010/main" val="0"/>
              </a:ext>
            </a:extLst>
          </a:blip>
          <a:srcRect t="9991" r="82316" b="66756"/>
          <a:stretch/>
        </p:blipFill>
        <p:spPr>
          <a:xfrm>
            <a:off x="777584" y="2065385"/>
            <a:ext cx="1199187" cy="1594664"/>
          </a:xfrm>
          <a:prstGeom prst="rect">
            <a:avLst/>
          </a:prstGeom>
        </p:spPr>
      </p:pic>
      <p:pic>
        <p:nvPicPr>
          <p:cNvPr id="15" name="図 14" descr="ダイアグラム&#10;&#10;自動的に生成された説明">
            <a:extLst>
              <a:ext uri="{FF2B5EF4-FFF2-40B4-BE49-F238E27FC236}">
                <a16:creationId xmlns:a16="http://schemas.microsoft.com/office/drawing/2014/main" id="{9180F138-C11A-B285-F0D9-7E12CD650B1C}"/>
              </a:ext>
            </a:extLst>
          </p:cNvPr>
          <p:cNvPicPr>
            <a:picLocks noChangeAspect="1"/>
          </p:cNvPicPr>
          <p:nvPr/>
        </p:nvPicPr>
        <p:blipFill rotWithShape="1">
          <a:blip r:embed="rId3">
            <a:extLst>
              <a:ext uri="{28A0092B-C50C-407E-A947-70E740481C1C}">
                <a14:useLocalDpi xmlns:a14="http://schemas.microsoft.com/office/drawing/2010/main" val="0"/>
              </a:ext>
            </a:extLst>
          </a:blip>
          <a:srcRect l="30352" t="24172" r="51964" b="59161"/>
          <a:stretch/>
        </p:blipFill>
        <p:spPr>
          <a:xfrm>
            <a:off x="3732335" y="2291217"/>
            <a:ext cx="1199187" cy="1143000"/>
          </a:xfrm>
          <a:prstGeom prst="rect">
            <a:avLst/>
          </a:prstGeom>
        </p:spPr>
      </p:pic>
      <p:pic>
        <p:nvPicPr>
          <p:cNvPr id="16" name="図 15" descr="ダイアグラム&#10;&#10;自動的に生成された説明">
            <a:extLst>
              <a:ext uri="{FF2B5EF4-FFF2-40B4-BE49-F238E27FC236}">
                <a16:creationId xmlns:a16="http://schemas.microsoft.com/office/drawing/2014/main" id="{1E42384E-B294-701A-40FE-84E6CB222498}"/>
              </a:ext>
            </a:extLst>
          </p:cNvPr>
          <p:cNvPicPr>
            <a:picLocks noChangeAspect="1"/>
          </p:cNvPicPr>
          <p:nvPr/>
        </p:nvPicPr>
        <p:blipFill rotWithShape="1">
          <a:blip r:embed="rId3">
            <a:extLst>
              <a:ext uri="{28A0092B-C50C-407E-A947-70E740481C1C}">
                <a14:useLocalDpi xmlns:a14="http://schemas.microsoft.com/office/drawing/2010/main" val="0"/>
              </a:ext>
            </a:extLst>
          </a:blip>
          <a:srcRect l="59987" t="9727" r="1573" b="65564"/>
          <a:stretch/>
        </p:blipFill>
        <p:spPr>
          <a:xfrm>
            <a:off x="6059646" y="2015466"/>
            <a:ext cx="2606705" cy="1694502"/>
          </a:xfrm>
          <a:prstGeom prst="rect">
            <a:avLst/>
          </a:prstGeom>
        </p:spPr>
      </p:pic>
      <p:sp>
        <p:nvSpPr>
          <p:cNvPr id="17" name="テキスト ボックス 16">
            <a:extLst>
              <a:ext uri="{FF2B5EF4-FFF2-40B4-BE49-F238E27FC236}">
                <a16:creationId xmlns:a16="http://schemas.microsoft.com/office/drawing/2014/main" id="{90352633-7535-A120-0899-23E35C0411F4}"/>
              </a:ext>
            </a:extLst>
          </p:cNvPr>
          <p:cNvSpPr txBox="1"/>
          <p:nvPr/>
        </p:nvSpPr>
        <p:spPr>
          <a:xfrm>
            <a:off x="355588" y="1207564"/>
            <a:ext cx="2119814" cy="307777"/>
          </a:xfrm>
          <a:prstGeom prst="rect">
            <a:avLst/>
          </a:prstGeom>
          <a:noFill/>
        </p:spPr>
        <p:txBody>
          <a:bodyPr wrap="square" rtlCol="0">
            <a:spAutoFit/>
          </a:bodyPr>
          <a:lstStyle/>
          <a:p>
            <a:r>
              <a:rPr kumimoji="1" lang="en-US" altLang="ja-JP" sz="1400" dirty="0">
                <a:solidFill>
                  <a:schemeClr val="tx1">
                    <a:lumMod val="95000"/>
                    <a:lumOff val="5000"/>
                  </a:schemeClr>
                </a:solidFill>
              </a:rPr>
              <a:t>(</a:t>
            </a:r>
            <a:r>
              <a:rPr kumimoji="1" lang="ja-JP" altLang="en-US" sz="1400" dirty="0">
                <a:solidFill>
                  <a:schemeClr val="tx1">
                    <a:lumMod val="95000"/>
                    <a:lumOff val="5000"/>
                  </a:schemeClr>
                </a:solidFill>
              </a:rPr>
              <a:t>実験方法の例</a:t>
            </a:r>
            <a:r>
              <a:rPr kumimoji="1" lang="en-US" altLang="ja-JP" sz="1400" dirty="0">
                <a:solidFill>
                  <a:schemeClr val="tx1">
                    <a:lumMod val="95000"/>
                    <a:lumOff val="5000"/>
                  </a:schemeClr>
                </a:solidFill>
              </a:rPr>
              <a:t>)</a:t>
            </a:r>
          </a:p>
        </p:txBody>
      </p:sp>
      <p:sp>
        <p:nvSpPr>
          <p:cNvPr id="18" name="テキスト ボックス 17">
            <a:extLst>
              <a:ext uri="{FF2B5EF4-FFF2-40B4-BE49-F238E27FC236}">
                <a16:creationId xmlns:a16="http://schemas.microsoft.com/office/drawing/2014/main" id="{1DFDA14D-B931-D5EA-AFB8-D9E03274C1CC}"/>
              </a:ext>
            </a:extLst>
          </p:cNvPr>
          <p:cNvSpPr txBox="1"/>
          <p:nvPr/>
        </p:nvSpPr>
        <p:spPr>
          <a:xfrm>
            <a:off x="6894660" y="3745096"/>
            <a:ext cx="1847825" cy="233975"/>
          </a:xfrm>
          <a:prstGeom prst="rect">
            <a:avLst/>
          </a:prstGeom>
          <a:noFill/>
        </p:spPr>
        <p:txBody>
          <a:bodyPr wrap="square" rtlCol="0">
            <a:spAutoFit/>
          </a:bodyPr>
          <a:lstStyle/>
          <a:p>
            <a:pPr algn="r">
              <a:lnSpc>
                <a:spcPct val="150000"/>
              </a:lnSpc>
            </a:pPr>
            <a:r>
              <a:rPr kumimoji="1" lang="en-US" altLang="ja-JP" sz="700" dirty="0">
                <a:solidFill>
                  <a:schemeClr val="tx1">
                    <a:lumMod val="95000"/>
                    <a:lumOff val="5000"/>
                  </a:schemeClr>
                </a:solidFill>
              </a:rPr>
              <a:t>Tareen et al., </a:t>
            </a:r>
            <a:r>
              <a:rPr kumimoji="1" lang="en-US" altLang="ja-JP" sz="700" i="1" dirty="0">
                <a:solidFill>
                  <a:schemeClr val="tx1">
                    <a:lumMod val="95000"/>
                    <a:lumOff val="5000"/>
                  </a:schemeClr>
                </a:solidFill>
              </a:rPr>
              <a:t>Genome Biology</a:t>
            </a:r>
            <a:r>
              <a:rPr kumimoji="1" lang="en-US" altLang="ja-JP" sz="700" dirty="0">
                <a:solidFill>
                  <a:schemeClr val="tx1">
                    <a:lumMod val="95000"/>
                    <a:lumOff val="5000"/>
                  </a:schemeClr>
                </a:solidFill>
              </a:rPr>
              <a:t>, 2022</a:t>
            </a:r>
          </a:p>
        </p:txBody>
      </p:sp>
      <p:sp>
        <p:nvSpPr>
          <p:cNvPr id="21" name="テキスト ボックス 20">
            <a:extLst>
              <a:ext uri="{FF2B5EF4-FFF2-40B4-BE49-F238E27FC236}">
                <a16:creationId xmlns:a16="http://schemas.microsoft.com/office/drawing/2014/main" id="{00BD6A34-D69F-3720-696D-65EB9578A220}"/>
              </a:ext>
            </a:extLst>
          </p:cNvPr>
          <p:cNvSpPr txBox="1"/>
          <p:nvPr/>
        </p:nvSpPr>
        <p:spPr>
          <a:xfrm>
            <a:off x="401515" y="3641310"/>
            <a:ext cx="2141660" cy="584775"/>
          </a:xfrm>
          <a:prstGeom prst="rect">
            <a:avLst/>
          </a:prstGeom>
          <a:noFill/>
        </p:spPr>
        <p:txBody>
          <a:bodyPr wrap="square">
            <a:spAutoFit/>
          </a:bodyPr>
          <a:lstStyle/>
          <a:p>
            <a:r>
              <a:rPr kumimoji="1" lang="ja-JP" altLang="en-US" sz="1600" dirty="0">
                <a:solidFill>
                  <a:schemeClr val="tx1">
                    <a:lumMod val="95000"/>
                    <a:lumOff val="5000"/>
                  </a:schemeClr>
                </a:solidFill>
              </a:rPr>
              <a:t>〇  精度が高い</a:t>
            </a:r>
            <a:endParaRPr kumimoji="1" lang="en-US" altLang="ja-JP" sz="1600" dirty="0">
              <a:solidFill>
                <a:schemeClr val="tx1">
                  <a:lumMod val="95000"/>
                  <a:lumOff val="5000"/>
                </a:schemeClr>
              </a:solidFill>
            </a:endParaRPr>
          </a:p>
          <a:p>
            <a:r>
              <a:rPr kumimoji="1" lang="en-US" altLang="ja-JP" sz="1600" dirty="0">
                <a:solidFill>
                  <a:schemeClr val="tx1">
                    <a:lumMod val="95000"/>
                    <a:lumOff val="5000"/>
                  </a:schemeClr>
                </a:solidFill>
              </a:rPr>
              <a:t> ×  </a:t>
            </a:r>
            <a:r>
              <a:rPr kumimoji="1" lang="ja-JP" altLang="en-US" sz="1600" dirty="0">
                <a:solidFill>
                  <a:schemeClr val="tx1">
                    <a:lumMod val="95000"/>
                    <a:lumOff val="5000"/>
                  </a:schemeClr>
                </a:solidFill>
              </a:rPr>
              <a:t>コストがかかる</a:t>
            </a:r>
            <a:endParaRPr kumimoji="1" lang="en-US" altLang="ja-JP" sz="1600" dirty="0">
              <a:solidFill>
                <a:schemeClr val="tx1">
                  <a:lumMod val="95000"/>
                  <a:lumOff val="5000"/>
                </a:schemeClr>
              </a:solidFill>
            </a:endParaRPr>
          </a:p>
        </p:txBody>
      </p:sp>
      <p:sp>
        <p:nvSpPr>
          <p:cNvPr id="22" name="矢印: 右 21">
            <a:extLst>
              <a:ext uri="{FF2B5EF4-FFF2-40B4-BE49-F238E27FC236}">
                <a16:creationId xmlns:a16="http://schemas.microsoft.com/office/drawing/2014/main" id="{3DD87859-05E0-8102-D59F-7D5FB8FF66BB}"/>
              </a:ext>
            </a:extLst>
          </p:cNvPr>
          <p:cNvSpPr/>
          <p:nvPr/>
        </p:nvSpPr>
        <p:spPr>
          <a:xfrm>
            <a:off x="2764444" y="2668986"/>
            <a:ext cx="210372" cy="387463"/>
          </a:xfrm>
          <a:prstGeom prst="rightArrow">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A90657C8-59BD-9270-C966-E1199974BA21}"/>
              </a:ext>
            </a:extLst>
          </p:cNvPr>
          <p:cNvSpPr/>
          <p:nvPr/>
        </p:nvSpPr>
        <p:spPr>
          <a:xfrm>
            <a:off x="5412405" y="2668986"/>
            <a:ext cx="210372" cy="387463"/>
          </a:xfrm>
          <a:prstGeom prst="rightArrow">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B1ACA991-6662-D215-A190-15138731F401}"/>
              </a:ext>
            </a:extLst>
          </p:cNvPr>
          <p:cNvSpPr txBox="1"/>
          <p:nvPr/>
        </p:nvSpPr>
        <p:spPr>
          <a:xfrm>
            <a:off x="515866" y="4839808"/>
            <a:ext cx="7247009" cy="338554"/>
          </a:xfrm>
          <a:prstGeom prst="rect">
            <a:avLst/>
          </a:prstGeom>
          <a:noFill/>
        </p:spPr>
        <p:txBody>
          <a:bodyPr wrap="square">
            <a:spAutoFit/>
          </a:bodyPr>
          <a:lstStyle/>
          <a:p>
            <a:r>
              <a:rPr lang="ja-JP" altLang="en-US" sz="1600" dirty="0"/>
              <a:t>① 一部変異の既知の病原性データを直接学習する</a:t>
            </a:r>
            <a:endParaRPr lang="en-US" altLang="ja-JP" sz="1600" dirty="0"/>
          </a:p>
        </p:txBody>
      </p:sp>
      <p:sp>
        <p:nvSpPr>
          <p:cNvPr id="29" name="テキスト ボックス 28">
            <a:extLst>
              <a:ext uri="{FF2B5EF4-FFF2-40B4-BE49-F238E27FC236}">
                <a16:creationId xmlns:a16="http://schemas.microsoft.com/office/drawing/2014/main" id="{A2AAD46F-53F3-87BF-E3A6-9B8D399C6E38}"/>
              </a:ext>
            </a:extLst>
          </p:cNvPr>
          <p:cNvSpPr txBox="1"/>
          <p:nvPr/>
        </p:nvSpPr>
        <p:spPr>
          <a:xfrm>
            <a:off x="515866" y="5683590"/>
            <a:ext cx="7318216" cy="338554"/>
          </a:xfrm>
          <a:prstGeom prst="rect">
            <a:avLst/>
          </a:prstGeom>
          <a:noFill/>
        </p:spPr>
        <p:txBody>
          <a:bodyPr wrap="square">
            <a:spAutoFit/>
          </a:bodyPr>
          <a:lstStyle/>
          <a:p>
            <a:r>
              <a:rPr lang="ja-JP" altLang="en-US" sz="1600" dirty="0"/>
              <a:t>② ゲノムデータベースでの変異の</a:t>
            </a:r>
            <a:r>
              <a:rPr lang="ja-JP" altLang="en-US" sz="1600"/>
              <a:t>出現頻度を学習する</a:t>
            </a:r>
            <a:endParaRPr lang="en-US" altLang="ja-JP" sz="1600" dirty="0"/>
          </a:p>
        </p:txBody>
      </p:sp>
      <p:sp>
        <p:nvSpPr>
          <p:cNvPr id="8" name="テキスト ボックス 7">
            <a:extLst>
              <a:ext uri="{FF2B5EF4-FFF2-40B4-BE49-F238E27FC236}">
                <a16:creationId xmlns:a16="http://schemas.microsoft.com/office/drawing/2014/main" id="{B47D012C-4B87-1B0D-11B3-F88DE1738163}"/>
              </a:ext>
            </a:extLst>
          </p:cNvPr>
          <p:cNvSpPr txBox="1"/>
          <p:nvPr/>
        </p:nvSpPr>
        <p:spPr>
          <a:xfrm>
            <a:off x="1150824" y="5261022"/>
            <a:ext cx="5690497" cy="338554"/>
          </a:xfrm>
          <a:prstGeom prst="rect">
            <a:avLst/>
          </a:prstGeom>
          <a:noFill/>
        </p:spPr>
        <p:txBody>
          <a:bodyPr wrap="square">
            <a:spAutoFit/>
          </a:bodyPr>
          <a:lstStyle/>
          <a:p>
            <a:r>
              <a:rPr kumimoji="1" lang="en-US" altLang="ja-JP" sz="1600" dirty="0">
                <a:solidFill>
                  <a:schemeClr val="tx1">
                    <a:lumMod val="95000"/>
                    <a:lumOff val="5000"/>
                  </a:schemeClr>
                </a:solidFill>
              </a:rPr>
              <a:t>× </a:t>
            </a:r>
            <a:r>
              <a:rPr kumimoji="1" lang="ja-JP" altLang="en-US" sz="1600">
                <a:solidFill>
                  <a:schemeClr val="tx1">
                    <a:lumMod val="95000"/>
                    <a:lumOff val="5000"/>
                  </a:schemeClr>
                </a:solidFill>
              </a:rPr>
              <a:t>データ収集時のバイアスも学習してしまう可能性がある。</a:t>
            </a:r>
            <a:endParaRPr kumimoji="1" lang="en-US" altLang="ja-JP" sz="1600" dirty="0">
              <a:solidFill>
                <a:schemeClr val="tx1">
                  <a:lumMod val="95000"/>
                  <a:lumOff val="5000"/>
                </a:schemeClr>
              </a:solidFill>
            </a:endParaRPr>
          </a:p>
        </p:txBody>
      </p:sp>
      <p:sp>
        <p:nvSpPr>
          <p:cNvPr id="9" name="テキスト ボックス 8">
            <a:extLst>
              <a:ext uri="{FF2B5EF4-FFF2-40B4-BE49-F238E27FC236}">
                <a16:creationId xmlns:a16="http://schemas.microsoft.com/office/drawing/2014/main" id="{D311385C-70DB-1677-3E1B-BBCCB1F391B9}"/>
              </a:ext>
            </a:extLst>
          </p:cNvPr>
          <p:cNvSpPr txBox="1"/>
          <p:nvPr/>
        </p:nvSpPr>
        <p:spPr>
          <a:xfrm>
            <a:off x="1150823" y="6104804"/>
            <a:ext cx="7919283" cy="523220"/>
          </a:xfrm>
          <a:prstGeom prst="rect">
            <a:avLst/>
          </a:prstGeom>
          <a:noFill/>
        </p:spPr>
        <p:txBody>
          <a:bodyPr wrap="square">
            <a:spAutoFit/>
          </a:bodyPr>
          <a:lstStyle/>
          <a:p>
            <a:r>
              <a:rPr kumimoji="1" lang="ja-JP" altLang="en-US" sz="1400">
                <a:solidFill>
                  <a:schemeClr val="tx1">
                    <a:lumMod val="95000"/>
                    <a:lumOff val="5000"/>
                  </a:schemeClr>
                </a:solidFill>
              </a:rPr>
              <a:t>大規模なゲノムデータベースを調べ</a:t>
            </a:r>
            <a:r>
              <a:rPr kumimoji="1" lang="en-US" altLang="ja-JP" sz="1400" dirty="0">
                <a:solidFill>
                  <a:schemeClr val="tx1">
                    <a:lumMod val="95000"/>
                    <a:lumOff val="5000"/>
                  </a:schemeClr>
                </a:solidFill>
              </a:rPr>
              <a:t>, </a:t>
            </a:r>
            <a:r>
              <a:rPr kumimoji="1" lang="ja-JP" altLang="en-US" sz="1400">
                <a:solidFill>
                  <a:schemeClr val="tx1">
                    <a:lumMod val="95000"/>
                    <a:lumOff val="5000"/>
                  </a:schemeClr>
                </a:solidFill>
              </a:rPr>
              <a:t>頻度が低い変異は病原性だと推定し</a:t>
            </a:r>
            <a:endParaRPr kumimoji="1" lang="en-US" altLang="ja-JP" sz="1400" dirty="0">
              <a:solidFill>
                <a:schemeClr val="tx1">
                  <a:lumMod val="95000"/>
                  <a:lumOff val="5000"/>
                </a:schemeClr>
              </a:solidFill>
            </a:endParaRPr>
          </a:p>
          <a:p>
            <a:r>
              <a:rPr kumimoji="1" lang="ja-JP" altLang="en-US" sz="1400">
                <a:solidFill>
                  <a:schemeClr val="tx1">
                    <a:lumMod val="95000"/>
                    <a:lumOff val="5000"/>
                  </a:schemeClr>
                </a:solidFill>
              </a:rPr>
              <a:t>頻度データを学習する</a:t>
            </a:r>
            <a:endParaRPr kumimoji="1" lang="en-US" altLang="ja-JP" sz="1400" dirty="0">
              <a:solidFill>
                <a:schemeClr val="tx1">
                  <a:lumMod val="95000"/>
                  <a:lumOff val="5000"/>
                </a:schemeClr>
              </a:solidFill>
            </a:endParaRPr>
          </a:p>
        </p:txBody>
      </p:sp>
    </p:spTree>
    <p:extLst>
      <p:ext uri="{BB962C8B-B14F-4D97-AF65-F5344CB8AC3E}">
        <p14:creationId xmlns:p14="http://schemas.microsoft.com/office/powerpoint/2010/main" val="3133304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200" b="1" dirty="0"/>
              <a:t>   背景</a:t>
            </a:r>
            <a:r>
              <a:rPr kumimoji="1" lang="en-US" altLang="ja-JP" sz="2200" b="1" dirty="0"/>
              <a:t>: AlphaFold2</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6" name="テキスト ボックス 15">
            <a:extLst>
              <a:ext uri="{FF2B5EF4-FFF2-40B4-BE49-F238E27FC236}">
                <a16:creationId xmlns:a16="http://schemas.microsoft.com/office/drawing/2014/main" id="{B2D6DA29-1928-5A72-B1D5-8CB81216E2C3}"/>
              </a:ext>
            </a:extLst>
          </p:cNvPr>
          <p:cNvSpPr txBox="1"/>
          <p:nvPr/>
        </p:nvSpPr>
        <p:spPr>
          <a:xfrm>
            <a:off x="145893" y="539386"/>
            <a:ext cx="8924213" cy="338554"/>
          </a:xfrm>
          <a:prstGeom prst="rect">
            <a:avLst/>
          </a:prstGeom>
          <a:noFill/>
        </p:spPr>
        <p:txBody>
          <a:bodyPr wrap="square" rtlCol="0">
            <a:spAutoFit/>
          </a:bodyPr>
          <a:lstStyle/>
          <a:p>
            <a:r>
              <a:rPr kumimoji="1" lang="ja-JP" altLang="en-US" sz="1600" dirty="0">
                <a:solidFill>
                  <a:schemeClr val="tx1">
                    <a:lumMod val="85000"/>
                    <a:lumOff val="15000"/>
                  </a:schemeClr>
                </a:solidFill>
              </a:rPr>
              <a:t>概要</a:t>
            </a:r>
            <a:endParaRPr kumimoji="1" lang="ja-JP" altLang="en-US" sz="1600" dirty="0">
              <a:solidFill>
                <a:srgbClr val="3965B5"/>
              </a:solidFill>
            </a:endParaRPr>
          </a:p>
        </p:txBody>
      </p:sp>
      <p:sp>
        <p:nvSpPr>
          <p:cNvPr id="21" name="正方形/長方形 20">
            <a:extLst>
              <a:ext uri="{FF2B5EF4-FFF2-40B4-BE49-F238E27FC236}">
                <a16:creationId xmlns:a16="http://schemas.microsoft.com/office/drawing/2014/main" id="{B12BD1B6-1CE4-8D5D-DF0D-78A510983E16}"/>
              </a:ext>
            </a:extLst>
          </p:cNvPr>
          <p:cNvSpPr/>
          <p:nvPr/>
        </p:nvSpPr>
        <p:spPr>
          <a:xfrm>
            <a:off x="73893" y="555663"/>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7" name="テキスト ボックス 26">
            <a:extLst>
              <a:ext uri="{FF2B5EF4-FFF2-40B4-BE49-F238E27FC236}">
                <a16:creationId xmlns:a16="http://schemas.microsoft.com/office/drawing/2014/main" id="{D0B7A004-BB37-7290-4CCB-11F601EF2CFE}"/>
              </a:ext>
            </a:extLst>
          </p:cNvPr>
          <p:cNvSpPr txBox="1"/>
          <p:nvPr/>
        </p:nvSpPr>
        <p:spPr>
          <a:xfrm>
            <a:off x="143438" y="849804"/>
            <a:ext cx="8172309" cy="696794"/>
          </a:xfrm>
          <a:prstGeom prst="rect">
            <a:avLst/>
          </a:prstGeom>
          <a:noFill/>
        </p:spPr>
        <p:txBody>
          <a:bodyPr wrap="square" rtlCol="0">
            <a:spAutoFit/>
          </a:bodyPr>
          <a:lstStyle/>
          <a:p>
            <a:pPr>
              <a:lnSpc>
                <a:spcPct val="150000"/>
              </a:lnSpc>
            </a:pPr>
            <a:r>
              <a:rPr kumimoji="1" lang="en-US" altLang="ja-JP" sz="1400" dirty="0">
                <a:solidFill>
                  <a:schemeClr val="tx1">
                    <a:lumMod val="95000"/>
                    <a:lumOff val="5000"/>
                  </a:schemeClr>
                </a:solidFill>
              </a:rPr>
              <a:t>2020</a:t>
            </a:r>
            <a:r>
              <a:rPr kumimoji="1" lang="ja-JP" altLang="en-US" sz="1400" dirty="0">
                <a:solidFill>
                  <a:schemeClr val="tx1">
                    <a:lumMod val="95000"/>
                    <a:lumOff val="5000"/>
                  </a:schemeClr>
                </a:solidFill>
              </a:rPr>
              <a:t>年に</a:t>
            </a:r>
            <a:r>
              <a:rPr kumimoji="1" lang="en-US" altLang="ja-JP" sz="1400" dirty="0">
                <a:solidFill>
                  <a:schemeClr val="tx1">
                    <a:lumMod val="95000"/>
                    <a:lumOff val="5000"/>
                  </a:schemeClr>
                </a:solidFill>
              </a:rPr>
              <a:t>DeepMind</a:t>
            </a:r>
            <a:r>
              <a:rPr kumimoji="1" lang="ja-JP" altLang="en-US" sz="1400" dirty="0">
                <a:solidFill>
                  <a:schemeClr val="tx1">
                    <a:lumMod val="95000"/>
                    <a:lumOff val="5000"/>
                  </a:schemeClr>
                </a:solidFill>
              </a:rPr>
              <a:t>社から発表された</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タンパク質のアミノ酸配列から立体構造を予測するモデル</a:t>
            </a:r>
            <a:endParaRPr kumimoji="1" lang="en-US" altLang="ja-JP" sz="1400" dirty="0">
              <a:solidFill>
                <a:schemeClr val="tx1">
                  <a:lumMod val="95000"/>
                  <a:lumOff val="5000"/>
                </a:schemeClr>
              </a:solidFill>
            </a:endParaRPr>
          </a:p>
          <a:p>
            <a:pPr>
              <a:lnSpc>
                <a:spcPct val="150000"/>
              </a:lnSpc>
            </a:pPr>
            <a:r>
              <a:rPr kumimoji="1" lang="en-US" altLang="ja-JP" sz="1400" dirty="0">
                <a:solidFill>
                  <a:schemeClr val="tx1">
                    <a:lumMod val="95000"/>
                    <a:lumOff val="5000"/>
                  </a:schemeClr>
                </a:solidFill>
              </a:rPr>
              <a:t>2018</a:t>
            </a:r>
            <a:r>
              <a:rPr kumimoji="1" lang="ja-JP" altLang="en-US" sz="1400" dirty="0">
                <a:solidFill>
                  <a:schemeClr val="tx1">
                    <a:lumMod val="95000"/>
                    <a:lumOff val="5000"/>
                  </a:schemeClr>
                </a:solidFill>
              </a:rPr>
              <a:t>年に発表された</a:t>
            </a:r>
            <a:r>
              <a:rPr kumimoji="1" lang="en-US" altLang="ja-JP" sz="1400" dirty="0" err="1">
                <a:solidFill>
                  <a:schemeClr val="tx1">
                    <a:lumMod val="95000"/>
                    <a:lumOff val="5000"/>
                  </a:schemeClr>
                </a:solidFill>
              </a:rPr>
              <a:t>AlphaFold</a:t>
            </a:r>
            <a:r>
              <a:rPr kumimoji="1" lang="ja-JP" altLang="en-US" sz="1400" dirty="0">
                <a:solidFill>
                  <a:schemeClr val="tx1">
                    <a:lumMod val="95000"/>
                    <a:lumOff val="5000"/>
                  </a:schemeClr>
                </a:solidFill>
              </a:rPr>
              <a:t>とは構造が全く異なる。</a:t>
            </a:r>
          </a:p>
        </p:txBody>
      </p:sp>
      <p:sp>
        <p:nvSpPr>
          <p:cNvPr id="28" name="正方形/長方形 27">
            <a:extLst>
              <a:ext uri="{FF2B5EF4-FFF2-40B4-BE49-F238E27FC236}">
                <a16:creationId xmlns:a16="http://schemas.microsoft.com/office/drawing/2014/main" id="{C445674D-BCE7-3487-1892-7C82E4CC34A3}"/>
              </a:ext>
            </a:extLst>
          </p:cNvPr>
          <p:cNvSpPr/>
          <p:nvPr/>
        </p:nvSpPr>
        <p:spPr>
          <a:xfrm>
            <a:off x="889629" y="6339296"/>
            <a:ext cx="7380643" cy="45863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lumMod val="95000"/>
                    <a:lumOff val="5000"/>
                  </a:schemeClr>
                </a:solidFill>
              </a:rPr>
              <a:t>本論文の</a:t>
            </a:r>
            <a:r>
              <a:rPr kumimoji="1" lang="en-US" altLang="ja-JP" sz="1600" dirty="0" err="1">
                <a:solidFill>
                  <a:schemeClr val="tx1">
                    <a:lumMod val="95000"/>
                    <a:lumOff val="5000"/>
                  </a:schemeClr>
                </a:solidFill>
              </a:rPr>
              <a:t>AlphaMissense</a:t>
            </a:r>
            <a:r>
              <a:rPr kumimoji="1" lang="ja-JP" altLang="en-US" sz="1600" dirty="0">
                <a:solidFill>
                  <a:schemeClr val="tx1">
                    <a:lumMod val="95000"/>
                    <a:lumOff val="5000"/>
                  </a:schemeClr>
                </a:solidFill>
              </a:rPr>
              <a:t>モデルは</a:t>
            </a:r>
            <a:r>
              <a:rPr kumimoji="1" lang="en-US" altLang="ja-JP" sz="1600" dirty="0">
                <a:solidFill>
                  <a:schemeClr val="tx1">
                    <a:lumMod val="95000"/>
                    <a:lumOff val="5000"/>
                  </a:schemeClr>
                </a:solidFill>
              </a:rPr>
              <a:t>, AlphaFold2</a:t>
            </a:r>
            <a:r>
              <a:rPr kumimoji="1" lang="ja-JP" altLang="en-US" sz="1600" dirty="0">
                <a:solidFill>
                  <a:schemeClr val="tx1">
                    <a:lumMod val="95000"/>
                    <a:lumOff val="5000"/>
                  </a:schemeClr>
                </a:solidFill>
              </a:rPr>
              <a:t>の構造を基本骨格としている</a:t>
            </a:r>
            <a:endParaRPr kumimoji="1" lang="en-US" altLang="ja-JP" sz="1600" dirty="0">
              <a:solidFill>
                <a:schemeClr val="tx1">
                  <a:lumMod val="95000"/>
                  <a:lumOff val="5000"/>
                </a:schemeClr>
              </a:solidFill>
            </a:endParaRPr>
          </a:p>
        </p:txBody>
      </p:sp>
      <p:sp>
        <p:nvSpPr>
          <p:cNvPr id="29" name="テキスト ボックス 28">
            <a:extLst>
              <a:ext uri="{FF2B5EF4-FFF2-40B4-BE49-F238E27FC236}">
                <a16:creationId xmlns:a16="http://schemas.microsoft.com/office/drawing/2014/main" id="{3AC2FD3C-7312-935F-F95D-F352802851D0}"/>
              </a:ext>
            </a:extLst>
          </p:cNvPr>
          <p:cNvSpPr txBox="1"/>
          <p:nvPr/>
        </p:nvSpPr>
        <p:spPr>
          <a:xfrm>
            <a:off x="143439" y="1691423"/>
            <a:ext cx="4423650" cy="338554"/>
          </a:xfrm>
          <a:prstGeom prst="rect">
            <a:avLst/>
          </a:prstGeom>
          <a:noFill/>
        </p:spPr>
        <p:txBody>
          <a:bodyPr wrap="square" rtlCol="0">
            <a:spAutoFit/>
          </a:bodyPr>
          <a:lstStyle/>
          <a:p>
            <a:r>
              <a:rPr kumimoji="1" lang="ja-JP" altLang="en-US" sz="1600" dirty="0">
                <a:solidFill>
                  <a:schemeClr val="tx1">
                    <a:lumMod val="85000"/>
                    <a:lumOff val="15000"/>
                  </a:schemeClr>
                </a:solidFill>
              </a:rPr>
              <a:t>モデル構造</a:t>
            </a:r>
            <a:endParaRPr kumimoji="1" lang="ja-JP" altLang="en-US" sz="1600" dirty="0">
              <a:solidFill>
                <a:srgbClr val="3965B5"/>
              </a:solidFill>
            </a:endParaRPr>
          </a:p>
        </p:txBody>
      </p:sp>
      <p:sp>
        <p:nvSpPr>
          <p:cNvPr id="30" name="正方形/長方形 29">
            <a:extLst>
              <a:ext uri="{FF2B5EF4-FFF2-40B4-BE49-F238E27FC236}">
                <a16:creationId xmlns:a16="http://schemas.microsoft.com/office/drawing/2014/main" id="{E32DAF91-5089-735C-908D-DA7D3FC1C844}"/>
              </a:ext>
            </a:extLst>
          </p:cNvPr>
          <p:cNvSpPr/>
          <p:nvPr/>
        </p:nvSpPr>
        <p:spPr>
          <a:xfrm>
            <a:off x="71438" y="1707700"/>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31" name="テキスト ボックス 30">
            <a:extLst>
              <a:ext uri="{FF2B5EF4-FFF2-40B4-BE49-F238E27FC236}">
                <a16:creationId xmlns:a16="http://schemas.microsoft.com/office/drawing/2014/main" id="{3649507A-8E47-8454-CBAF-12F038C0A6D4}"/>
              </a:ext>
            </a:extLst>
          </p:cNvPr>
          <p:cNvSpPr txBox="1"/>
          <p:nvPr/>
        </p:nvSpPr>
        <p:spPr>
          <a:xfrm>
            <a:off x="148350" y="4393017"/>
            <a:ext cx="4423650" cy="338554"/>
          </a:xfrm>
          <a:prstGeom prst="rect">
            <a:avLst/>
          </a:prstGeom>
          <a:noFill/>
        </p:spPr>
        <p:txBody>
          <a:bodyPr wrap="square" rtlCol="0">
            <a:spAutoFit/>
          </a:bodyPr>
          <a:lstStyle/>
          <a:p>
            <a:r>
              <a:rPr kumimoji="1" lang="ja-JP" altLang="en-US" sz="1600" dirty="0">
                <a:solidFill>
                  <a:schemeClr val="tx1">
                    <a:lumMod val="85000"/>
                    <a:lumOff val="15000"/>
                  </a:schemeClr>
                </a:solidFill>
              </a:rPr>
              <a:t>成果</a:t>
            </a:r>
            <a:endParaRPr kumimoji="1" lang="ja-JP" altLang="en-US" sz="1600" dirty="0">
              <a:solidFill>
                <a:srgbClr val="3965B5"/>
              </a:solidFill>
            </a:endParaRPr>
          </a:p>
        </p:txBody>
      </p:sp>
      <p:sp>
        <p:nvSpPr>
          <p:cNvPr id="32" name="正方形/長方形 31">
            <a:extLst>
              <a:ext uri="{FF2B5EF4-FFF2-40B4-BE49-F238E27FC236}">
                <a16:creationId xmlns:a16="http://schemas.microsoft.com/office/drawing/2014/main" id="{04603E23-F2AD-13CA-3F91-02DDDBBF20DA}"/>
              </a:ext>
            </a:extLst>
          </p:cNvPr>
          <p:cNvSpPr/>
          <p:nvPr/>
        </p:nvSpPr>
        <p:spPr>
          <a:xfrm>
            <a:off x="76349" y="4409294"/>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42" name="図 41" descr="ダイアグラム&#10;&#10;自動的に生成された説明">
            <a:extLst>
              <a:ext uri="{FF2B5EF4-FFF2-40B4-BE49-F238E27FC236}">
                <a16:creationId xmlns:a16="http://schemas.microsoft.com/office/drawing/2014/main" id="{4238302C-06B3-2807-39B4-006CF815E8C9}"/>
              </a:ext>
            </a:extLst>
          </p:cNvPr>
          <p:cNvPicPr>
            <a:picLocks noChangeAspect="1"/>
          </p:cNvPicPr>
          <p:nvPr/>
        </p:nvPicPr>
        <p:blipFill rotWithShape="1">
          <a:blip r:embed="rId3">
            <a:extLst>
              <a:ext uri="{28A0092B-C50C-407E-A947-70E740481C1C}">
                <a14:useLocalDpi xmlns:a14="http://schemas.microsoft.com/office/drawing/2010/main" val="0"/>
              </a:ext>
            </a:extLst>
          </a:blip>
          <a:srcRect r="75115" b="52283"/>
          <a:stretch/>
        </p:blipFill>
        <p:spPr>
          <a:xfrm>
            <a:off x="4343830" y="4493977"/>
            <a:ext cx="1344837" cy="1648912"/>
          </a:xfrm>
          <a:prstGeom prst="rect">
            <a:avLst/>
          </a:prstGeom>
        </p:spPr>
      </p:pic>
      <p:sp>
        <p:nvSpPr>
          <p:cNvPr id="43" name="テキスト ボックス 42">
            <a:extLst>
              <a:ext uri="{FF2B5EF4-FFF2-40B4-BE49-F238E27FC236}">
                <a16:creationId xmlns:a16="http://schemas.microsoft.com/office/drawing/2014/main" id="{C9CB3EFE-9268-8EDA-C021-AEDCADCD826B}"/>
              </a:ext>
            </a:extLst>
          </p:cNvPr>
          <p:cNvSpPr txBox="1"/>
          <p:nvPr/>
        </p:nvSpPr>
        <p:spPr>
          <a:xfrm>
            <a:off x="71438" y="4843461"/>
            <a:ext cx="4318334" cy="696794"/>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kumimoji="1" lang="en-US" altLang="ja-JP" sz="1400" dirty="0">
                <a:solidFill>
                  <a:schemeClr val="tx1">
                    <a:lumMod val="95000"/>
                    <a:lumOff val="5000"/>
                  </a:schemeClr>
                </a:solidFill>
              </a:rPr>
              <a:t>2020</a:t>
            </a:r>
            <a:r>
              <a:rPr kumimoji="1" lang="ja-JP" altLang="en-US" sz="1400" dirty="0">
                <a:solidFill>
                  <a:schemeClr val="tx1">
                    <a:lumMod val="95000"/>
                    <a:lumOff val="5000"/>
                  </a:schemeClr>
                </a:solidFill>
              </a:rPr>
              <a:t>年のタンパク質構造予測大会</a:t>
            </a:r>
            <a:r>
              <a:rPr kumimoji="1" lang="en-US" altLang="ja-JP" sz="1400" dirty="0">
                <a:solidFill>
                  <a:schemeClr val="tx1">
                    <a:lumMod val="95000"/>
                    <a:lumOff val="5000"/>
                  </a:schemeClr>
                </a:solidFill>
              </a:rPr>
              <a:t>CASP14</a:t>
            </a:r>
            <a:r>
              <a:rPr kumimoji="1" lang="ja-JP" altLang="en-US" sz="1400" dirty="0">
                <a:solidFill>
                  <a:schemeClr val="tx1">
                    <a:lumMod val="95000"/>
                    <a:lumOff val="5000"/>
                  </a:schemeClr>
                </a:solidFill>
              </a:rPr>
              <a:t>で　　　　他モデルを大きく上回る性能を示す</a:t>
            </a:r>
            <a:endParaRPr kumimoji="1" lang="en-US" altLang="ja-JP" sz="1400" dirty="0">
              <a:solidFill>
                <a:schemeClr val="tx1">
                  <a:lumMod val="95000"/>
                  <a:lumOff val="5000"/>
                </a:schemeClr>
              </a:solidFill>
            </a:endParaRPr>
          </a:p>
        </p:txBody>
      </p:sp>
      <p:pic>
        <p:nvPicPr>
          <p:cNvPr id="46" name="図 45" descr="グラフ&#10;&#10;自動的に生成された説明">
            <a:extLst>
              <a:ext uri="{FF2B5EF4-FFF2-40B4-BE49-F238E27FC236}">
                <a16:creationId xmlns:a16="http://schemas.microsoft.com/office/drawing/2014/main" id="{991D363D-5032-8B6A-8B5D-6F0CAA6EFAA5}"/>
              </a:ext>
            </a:extLst>
          </p:cNvPr>
          <p:cNvPicPr>
            <a:picLocks noChangeAspect="1"/>
          </p:cNvPicPr>
          <p:nvPr/>
        </p:nvPicPr>
        <p:blipFill rotWithShape="1">
          <a:blip r:embed="rId4">
            <a:extLst>
              <a:ext uri="{28A0092B-C50C-407E-A947-70E740481C1C}">
                <a14:useLocalDpi xmlns:a14="http://schemas.microsoft.com/office/drawing/2010/main" val="0"/>
              </a:ext>
            </a:extLst>
          </a:blip>
          <a:srcRect r="43479" b="59439"/>
          <a:stretch/>
        </p:blipFill>
        <p:spPr>
          <a:xfrm>
            <a:off x="5934289" y="4552952"/>
            <a:ext cx="2154407" cy="1455244"/>
          </a:xfrm>
          <a:prstGeom prst="rect">
            <a:avLst/>
          </a:prstGeom>
        </p:spPr>
      </p:pic>
      <p:sp>
        <p:nvSpPr>
          <p:cNvPr id="47" name="テキスト ボックス 46">
            <a:extLst>
              <a:ext uri="{FF2B5EF4-FFF2-40B4-BE49-F238E27FC236}">
                <a16:creationId xmlns:a16="http://schemas.microsoft.com/office/drawing/2014/main" id="{BBEC854C-377E-8A2B-B0E0-75671142A1FF}"/>
              </a:ext>
            </a:extLst>
          </p:cNvPr>
          <p:cNvSpPr txBox="1"/>
          <p:nvPr/>
        </p:nvSpPr>
        <p:spPr>
          <a:xfrm>
            <a:off x="4491527" y="6095530"/>
            <a:ext cx="1343596" cy="233975"/>
          </a:xfrm>
          <a:prstGeom prst="rect">
            <a:avLst/>
          </a:prstGeom>
          <a:noFill/>
        </p:spPr>
        <p:txBody>
          <a:bodyPr wrap="square" rtlCol="0">
            <a:spAutoFit/>
          </a:bodyPr>
          <a:lstStyle/>
          <a:p>
            <a:pPr algn="r">
              <a:lnSpc>
                <a:spcPct val="150000"/>
              </a:lnSpc>
            </a:pPr>
            <a:r>
              <a:rPr kumimoji="1" lang="en-US" altLang="ja-JP" sz="700" dirty="0">
                <a:solidFill>
                  <a:schemeClr val="tx1">
                    <a:lumMod val="95000"/>
                    <a:lumOff val="5000"/>
                  </a:schemeClr>
                </a:solidFill>
              </a:rPr>
              <a:t>Jumper et al., </a:t>
            </a:r>
            <a:r>
              <a:rPr kumimoji="1" lang="en-US" altLang="ja-JP" sz="700" i="1" dirty="0">
                <a:solidFill>
                  <a:schemeClr val="tx1">
                    <a:lumMod val="95000"/>
                    <a:lumOff val="5000"/>
                  </a:schemeClr>
                </a:solidFill>
              </a:rPr>
              <a:t>Nature</a:t>
            </a:r>
            <a:r>
              <a:rPr kumimoji="1" lang="en-US" altLang="ja-JP" sz="700" dirty="0">
                <a:solidFill>
                  <a:schemeClr val="tx1">
                    <a:lumMod val="95000"/>
                    <a:lumOff val="5000"/>
                  </a:schemeClr>
                </a:solidFill>
              </a:rPr>
              <a:t>, 2021</a:t>
            </a:r>
          </a:p>
        </p:txBody>
      </p:sp>
      <p:sp>
        <p:nvSpPr>
          <p:cNvPr id="48" name="テキスト ボックス 47">
            <a:extLst>
              <a:ext uri="{FF2B5EF4-FFF2-40B4-BE49-F238E27FC236}">
                <a16:creationId xmlns:a16="http://schemas.microsoft.com/office/drawing/2014/main" id="{FB9EAC67-4D05-43F5-EC54-A72970AB4E37}"/>
              </a:ext>
            </a:extLst>
          </p:cNvPr>
          <p:cNvSpPr txBox="1"/>
          <p:nvPr/>
        </p:nvSpPr>
        <p:spPr>
          <a:xfrm>
            <a:off x="6972151" y="5945382"/>
            <a:ext cx="1343596" cy="233975"/>
          </a:xfrm>
          <a:prstGeom prst="rect">
            <a:avLst/>
          </a:prstGeom>
          <a:noFill/>
        </p:spPr>
        <p:txBody>
          <a:bodyPr wrap="square" rtlCol="0">
            <a:spAutoFit/>
          </a:bodyPr>
          <a:lstStyle/>
          <a:p>
            <a:pPr algn="r">
              <a:lnSpc>
                <a:spcPct val="150000"/>
              </a:lnSpc>
            </a:pPr>
            <a:r>
              <a:rPr kumimoji="1" lang="en-US" altLang="ja-JP" sz="700" dirty="0">
                <a:solidFill>
                  <a:schemeClr val="tx1">
                    <a:lumMod val="95000"/>
                    <a:lumOff val="5000"/>
                  </a:schemeClr>
                </a:solidFill>
              </a:rPr>
              <a:t>Pereira et al., </a:t>
            </a:r>
            <a:r>
              <a:rPr kumimoji="1" lang="en-US" altLang="ja-JP" sz="700" i="1" dirty="0">
                <a:solidFill>
                  <a:schemeClr val="tx1">
                    <a:lumMod val="95000"/>
                    <a:lumOff val="5000"/>
                  </a:schemeClr>
                </a:solidFill>
              </a:rPr>
              <a:t>Proteins</a:t>
            </a:r>
            <a:r>
              <a:rPr kumimoji="1" lang="en-US" altLang="ja-JP" sz="700" dirty="0">
                <a:solidFill>
                  <a:schemeClr val="tx1">
                    <a:lumMod val="95000"/>
                    <a:lumOff val="5000"/>
                  </a:schemeClr>
                </a:solidFill>
              </a:rPr>
              <a:t>, 2021</a:t>
            </a:r>
          </a:p>
        </p:txBody>
      </p:sp>
      <p:pic>
        <p:nvPicPr>
          <p:cNvPr id="9" name="図 8" descr="ダイアグラム&#10;&#10;自動的に生成された説明">
            <a:extLst>
              <a:ext uri="{FF2B5EF4-FFF2-40B4-BE49-F238E27FC236}">
                <a16:creationId xmlns:a16="http://schemas.microsoft.com/office/drawing/2014/main" id="{91341769-F8B8-1A49-B2DF-2C149CBB601F}"/>
              </a:ext>
            </a:extLst>
          </p:cNvPr>
          <p:cNvPicPr>
            <a:picLocks noChangeAspect="1"/>
          </p:cNvPicPr>
          <p:nvPr/>
        </p:nvPicPr>
        <p:blipFill rotWithShape="1">
          <a:blip r:embed="rId3">
            <a:extLst>
              <a:ext uri="{28A0092B-C50C-407E-A947-70E740481C1C}">
                <a14:useLocalDpi xmlns:a14="http://schemas.microsoft.com/office/drawing/2010/main" val="0"/>
              </a:ext>
            </a:extLst>
          </a:blip>
          <a:srcRect t="47349"/>
          <a:stretch/>
        </p:blipFill>
        <p:spPr>
          <a:xfrm>
            <a:off x="71438" y="2271304"/>
            <a:ext cx="6164863" cy="2075464"/>
          </a:xfrm>
          <a:prstGeom prst="rect">
            <a:avLst/>
          </a:prstGeom>
        </p:spPr>
      </p:pic>
      <p:sp>
        <p:nvSpPr>
          <p:cNvPr id="10" name="吹き出し: 四角形 9">
            <a:extLst>
              <a:ext uri="{FF2B5EF4-FFF2-40B4-BE49-F238E27FC236}">
                <a16:creationId xmlns:a16="http://schemas.microsoft.com/office/drawing/2014/main" id="{35C68373-88F9-235A-FB05-F6D9F6ABEC15}"/>
              </a:ext>
            </a:extLst>
          </p:cNvPr>
          <p:cNvSpPr/>
          <p:nvPr/>
        </p:nvSpPr>
        <p:spPr>
          <a:xfrm>
            <a:off x="1403850" y="1834547"/>
            <a:ext cx="2067143" cy="338554"/>
          </a:xfrm>
          <a:prstGeom prst="wedgeRectCallout">
            <a:avLst>
              <a:gd name="adj1" fmla="val -90575"/>
              <a:gd name="adj2" fmla="val 259662"/>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rPr>
              <a:t>アミノ酸配列を入力</a:t>
            </a:r>
          </a:p>
        </p:txBody>
      </p:sp>
      <p:sp>
        <p:nvSpPr>
          <p:cNvPr id="11" name="吹き出し: 四角形 10">
            <a:extLst>
              <a:ext uri="{FF2B5EF4-FFF2-40B4-BE49-F238E27FC236}">
                <a16:creationId xmlns:a16="http://schemas.microsoft.com/office/drawing/2014/main" id="{3C7C6FD3-D75D-71FB-6BF0-2DD56089FFD5}"/>
              </a:ext>
            </a:extLst>
          </p:cNvPr>
          <p:cNvSpPr/>
          <p:nvPr/>
        </p:nvSpPr>
        <p:spPr>
          <a:xfrm>
            <a:off x="6446670" y="2452192"/>
            <a:ext cx="1972745" cy="696794"/>
          </a:xfrm>
          <a:prstGeom prst="wedgeRectCallout">
            <a:avLst>
              <a:gd name="adj1" fmla="val -257940"/>
              <a:gd name="adj2" fmla="val -57121"/>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1400" dirty="0">
                <a:solidFill>
                  <a:sysClr val="windowText" lastClr="000000"/>
                </a:solidFill>
              </a:rPr>
              <a:t>他生物種のゲノムから</a:t>
            </a:r>
            <a:endParaRPr kumimoji="1" lang="en-US" altLang="ja-JP" sz="1400" dirty="0">
              <a:solidFill>
                <a:sysClr val="windowText" lastClr="000000"/>
              </a:solidFill>
            </a:endParaRPr>
          </a:p>
          <a:p>
            <a:pPr algn="ctr"/>
            <a:r>
              <a:rPr kumimoji="1" lang="ja-JP" altLang="en-US" sz="1400" dirty="0">
                <a:solidFill>
                  <a:sysClr val="windowText" lastClr="000000"/>
                </a:solidFill>
              </a:rPr>
              <a:t>類似配列</a:t>
            </a:r>
            <a:r>
              <a:rPr kumimoji="1" lang="en-US" altLang="ja-JP" sz="1400" dirty="0">
                <a:solidFill>
                  <a:sysClr val="windowText" lastClr="000000"/>
                </a:solidFill>
              </a:rPr>
              <a:t>(MSA)</a:t>
            </a:r>
            <a:r>
              <a:rPr kumimoji="1" lang="ja-JP" altLang="en-US" sz="1400" dirty="0">
                <a:solidFill>
                  <a:sysClr val="windowText" lastClr="000000"/>
                </a:solidFill>
              </a:rPr>
              <a:t>を検索</a:t>
            </a:r>
            <a:endParaRPr kumimoji="1" lang="en-US" altLang="ja-JP" sz="1400" dirty="0">
              <a:solidFill>
                <a:sysClr val="windowText" lastClr="000000"/>
              </a:solidFill>
            </a:endParaRPr>
          </a:p>
          <a:p>
            <a:pPr algn="ctr"/>
            <a:r>
              <a:rPr kumimoji="1" lang="ja-JP" altLang="en-US" sz="1400" dirty="0">
                <a:solidFill>
                  <a:sysClr val="windowText" lastClr="000000"/>
                </a:solidFill>
              </a:rPr>
              <a:t>して入力に加える</a:t>
            </a:r>
            <a:endParaRPr kumimoji="1" lang="en-US" altLang="ja-JP" sz="1400" dirty="0">
              <a:solidFill>
                <a:sysClr val="windowText" lastClr="000000"/>
              </a:solidFill>
            </a:endParaRPr>
          </a:p>
        </p:txBody>
      </p:sp>
      <p:sp>
        <p:nvSpPr>
          <p:cNvPr id="2" name="吹き出し: 四角形 1">
            <a:extLst>
              <a:ext uri="{FF2B5EF4-FFF2-40B4-BE49-F238E27FC236}">
                <a16:creationId xmlns:a16="http://schemas.microsoft.com/office/drawing/2014/main" id="{24B02351-F2B3-050E-3A73-C3DE02979AF8}"/>
              </a:ext>
            </a:extLst>
          </p:cNvPr>
          <p:cNvSpPr/>
          <p:nvPr/>
        </p:nvSpPr>
        <p:spPr>
          <a:xfrm>
            <a:off x="5763465" y="1884771"/>
            <a:ext cx="2325231" cy="338554"/>
          </a:xfrm>
          <a:prstGeom prst="wedgeRectCallout">
            <a:avLst>
              <a:gd name="adj1" fmla="val -46816"/>
              <a:gd name="adj2" fmla="val 89943"/>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rPr>
              <a:t>タンパク質構造予測を出力</a:t>
            </a:r>
          </a:p>
        </p:txBody>
      </p:sp>
      <p:sp>
        <p:nvSpPr>
          <p:cNvPr id="5" name="吹き出し: 四角形 4">
            <a:extLst>
              <a:ext uri="{FF2B5EF4-FFF2-40B4-BE49-F238E27FC236}">
                <a16:creationId xmlns:a16="http://schemas.microsoft.com/office/drawing/2014/main" id="{D982A0F1-FF9B-7A84-E735-18A6F8253E9C}"/>
              </a:ext>
            </a:extLst>
          </p:cNvPr>
          <p:cNvSpPr/>
          <p:nvPr/>
        </p:nvSpPr>
        <p:spPr>
          <a:xfrm>
            <a:off x="6446670" y="3372573"/>
            <a:ext cx="1972745" cy="522917"/>
          </a:xfrm>
          <a:prstGeom prst="wedgeRectCallout">
            <a:avLst>
              <a:gd name="adj1" fmla="val -168002"/>
              <a:gd name="adj2" fmla="val 11132"/>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1400" dirty="0">
                <a:solidFill>
                  <a:sysClr val="windowText" lastClr="000000"/>
                </a:solidFill>
              </a:rPr>
              <a:t>新しいモジュール「</a:t>
            </a:r>
            <a:r>
              <a:rPr kumimoji="1" lang="en-US" altLang="ja-JP" sz="1400" dirty="0" err="1">
                <a:solidFill>
                  <a:sysClr val="windowText" lastClr="000000"/>
                </a:solidFill>
              </a:rPr>
              <a:t>Evoformer</a:t>
            </a:r>
            <a:r>
              <a:rPr kumimoji="1" lang="ja-JP" altLang="en-US" sz="1400" dirty="0">
                <a:solidFill>
                  <a:sysClr val="windowText" lastClr="000000"/>
                </a:solidFill>
              </a:rPr>
              <a:t>」</a:t>
            </a:r>
            <a:endParaRPr kumimoji="1" lang="en-US" altLang="ja-JP" sz="1400" dirty="0">
              <a:solidFill>
                <a:sysClr val="windowText" lastClr="000000"/>
              </a:solidFill>
            </a:endParaRPr>
          </a:p>
        </p:txBody>
      </p:sp>
    </p:spTree>
    <p:extLst>
      <p:ext uri="{BB962C8B-B14F-4D97-AF65-F5344CB8AC3E}">
        <p14:creationId xmlns:p14="http://schemas.microsoft.com/office/powerpoint/2010/main" val="558343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論文構成</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0" name="テキスト ボックス 9">
            <a:extLst>
              <a:ext uri="{FF2B5EF4-FFF2-40B4-BE49-F238E27FC236}">
                <a16:creationId xmlns:a16="http://schemas.microsoft.com/office/drawing/2014/main" id="{FBF6BD6E-1C3E-E892-2C1F-92FECB9E9500}"/>
              </a:ext>
            </a:extLst>
          </p:cNvPr>
          <p:cNvSpPr txBox="1"/>
          <p:nvPr/>
        </p:nvSpPr>
        <p:spPr>
          <a:xfrm>
            <a:off x="1190624" y="2076876"/>
            <a:ext cx="4905375" cy="369332"/>
          </a:xfrm>
          <a:prstGeom prst="rect">
            <a:avLst/>
          </a:prstGeom>
          <a:noFill/>
        </p:spPr>
        <p:txBody>
          <a:bodyPr wrap="square" rtlCol="0">
            <a:spAutoFit/>
          </a:bodyPr>
          <a:lstStyle/>
          <a:p>
            <a:r>
              <a:rPr kumimoji="1" lang="ja-JP" altLang="en-US" dirty="0">
                <a:solidFill>
                  <a:schemeClr val="tx1">
                    <a:lumMod val="95000"/>
                    <a:lumOff val="5000"/>
                  </a:schemeClr>
                </a:solidFill>
              </a:rPr>
              <a:t>予測と既存の研究結果の比較</a:t>
            </a:r>
          </a:p>
        </p:txBody>
      </p:sp>
      <p:sp>
        <p:nvSpPr>
          <p:cNvPr id="11" name="テキスト ボックス 10">
            <a:extLst>
              <a:ext uri="{FF2B5EF4-FFF2-40B4-BE49-F238E27FC236}">
                <a16:creationId xmlns:a16="http://schemas.microsoft.com/office/drawing/2014/main" id="{B0A9557E-5232-B330-CB7A-18FE904515A9}"/>
              </a:ext>
            </a:extLst>
          </p:cNvPr>
          <p:cNvSpPr txBox="1"/>
          <p:nvPr/>
        </p:nvSpPr>
        <p:spPr>
          <a:xfrm>
            <a:off x="1184909" y="3057465"/>
            <a:ext cx="6315544" cy="369332"/>
          </a:xfrm>
          <a:prstGeom prst="rect">
            <a:avLst/>
          </a:prstGeom>
          <a:noFill/>
        </p:spPr>
        <p:txBody>
          <a:bodyPr wrap="square" rtlCol="0">
            <a:spAutoFit/>
          </a:bodyPr>
          <a:lstStyle/>
          <a:p>
            <a:r>
              <a:rPr kumimoji="1" lang="en-US" altLang="ja-JP" dirty="0">
                <a:solidFill>
                  <a:schemeClr val="tx1">
                    <a:lumMod val="95000"/>
                    <a:lumOff val="5000"/>
                  </a:schemeClr>
                </a:solidFill>
              </a:rPr>
              <a:t>MAVE</a:t>
            </a:r>
            <a:r>
              <a:rPr kumimoji="1" lang="ja-JP" altLang="en-US" dirty="0">
                <a:solidFill>
                  <a:schemeClr val="tx1">
                    <a:lumMod val="95000"/>
                    <a:lumOff val="5000"/>
                  </a:schemeClr>
                </a:solidFill>
              </a:rPr>
              <a:t>との比較による生命科学的知見との照合</a:t>
            </a:r>
          </a:p>
        </p:txBody>
      </p:sp>
      <p:sp>
        <p:nvSpPr>
          <p:cNvPr id="12" name="テキスト ボックス 11">
            <a:extLst>
              <a:ext uri="{FF2B5EF4-FFF2-40B4-BE49-F238E27FC236}">
                <a16:creationId xmlns:a16="http://schemas.microsoft.com/office/drawing/2014/main" id="{F2C400C2-1296-8A6C-6111-61BD9BB00252}"/>
              </a:ext>
            </a:extLst>
          </p:cNvPr>
          <p:cNvSpPr txBox="1"/>
          <p:nvPr/>
        </p:nvSpPr>
        <p:spPr>
          <a:xfrm>
            <a:off x="1184910" y="4038054"/>
            <a:ext cx="6315544" cy="369332"/>
          </a:xfrm>
          <a:prstGeom prst="rect">
            <a:avLst/>
          </a:prstGeom>
          <a:noFill/>
        </p:spPr>
        <p:txBody>
          <a:bodyPr wrap="square" rtlCol="0">
            <a:spAutoFit/>
          </a:bodyPr>
          <a:lstStyle/>
          <a:p>
            <a:r>
              <a:rPr kumimoji="1" lang="ja-JP" altLang="en-US" dirty="0">
                <a:solidFill>
                  <a:schemeClr val="tx1">
                    <a:lumMod val="95000"/>
                    <a:lumOff val="5000"/>
                  </a:schemeClr>
                </a:solidFill>
              </a:rPr>
              <a:t>病原性予測結果によるタンパク質の重要性評価</a:t>
            </a:r>
          </a:p>
        </p:txBody>
      </p:sp>
      <p:sp>
        <p:nvSpPr>
          <p:cNvPr id="13" name="テキスト ボックス 12">
            <a:extLst>
              <a:ext uri="{FF2B5EF4-FFF2-40B4-BE49-F238E27FC236}">
                <a16:creationId xmlns:a16="http://schemas.microsoft.com/office/drawing/2014/main" id="{CDC1809E-5CB9-05E8-C61B-95BD970D38F4}"/>
              </a:ext>
            </a:extLst>
          </p:cNvPr>
          <p:cNvSpPr txBox="1"/>
          <p:nvPr/>
        </p:nvSpPr>
        <p:spPr>
          <a:xfrm>
            <a:off x="1184909" y="5018643"/>
            <a:ext cx="6315544" cy="369332"/>
          </a:xfrm>
          <a:prstGeom prst="rect">
            <a:avLst/>
          </a:prstGeom>
          <a:noFill/>
        </p:spPr>
        <p:txBody>
          <a:bodyPr wrap="square" rtlCol="0">
            <a:spAutoFit/>
          </a:bodyPr>
          <a:lstStyle/>
          <a:p>
            <a:r>
              <a:rPr kumimoji="1" lang="ja-JP" altLang="en-US" dirty="0">
                <a:solidFill>
                  <a:schemeClr val="tx1">
                    <a:lumMod val="95000"/>
                    <a:lumOff val="5000"/>
                  </a:schemeClr>
                </a:solidFill>
              </a:rPr>
              <a:t>全タンパク質のアミノ酸に対する予測</a:t>
            </a:r>
          </a:p>
        </p:txBody>
      </p:sp>
      <p:sp>
        <p:nvSpPr>
          <p:cNvPr id="2" name="テキスト ボックス 1">
            <a:extLst>
              <a:ext uri="{FF2B5EF4-FFF2-40B4-BE49-F238E27FC236}">
                <a16:creationId xmlns:a16="http://schemas.microsoft.com/office/drawing/2014/main" id="{1248AA3E-8A72-2A2F-2CD2-160C73887F7E}"/>
              </a:ext>
            </a:extLst>
          </p:cNvPr>
          <p:cNvSpPr txBox="1"/>
          <p:nvPr/>
        </p:nvSpPr>
        <p:spPr>
          <a:xfrm>
            <a:off x="1184909" y="1172687"/>
            <a:ext cx="4905375" cy="369332"/>
          </a:xfrm>
          <a:prstGeom prst="rect">
            <a:avLst/>
          </a:prstGeom>
          <a:noFill/>
        </p:spPr>
        <p:txBody>
          <a:bodyPr wrap="square" rtlCol="0">
            <a:spAutoFit/>
          </a:bodyPr>
          <a:lstStyle/>
          <a:p>
            <a:r>
              <a:rPr kumimoji="1" lang="ja-JP" altLang="en-US" dirty="0">
                <a:solidFill>
                  <a:schemeClr val="tx1">
                    <a:lumMod val="95000"/>
                    <a:lumOff val="5000"/>
                  </a:schemeClr>
                </a:solidFill>
              </a:rPr>
              <a:t>提案するモデルと学習手法</a:t>
            </a:r>
          </a:p>
        </p:txBody>
      </p:sp>
      <p:sp>
        <p:nvSpPr>
          <p:cNvPr id="3" name="正方形/長方形 2">
            <a:extLst>
              <a:ext uri="{FF2B5EF4-FFF2-40B4-BE49-F238E27FC236}">
                <a16:creationId xmlns:a16="http://schemas.microsoft.com/office/drawing/2014/main" id="{3F564725-9EF9-97F1-946C-7DA7878DFECC}"/>
              </a:ext>
            </a:extLst>
          </p:cNvPr>
          <p:cNvSpPr/>
          <p:nvPr/>
        </p:nvSpPr>
        <p:spPr>
          <a:xfrm>
            <a:off x="342900" y="1191167"/>
            <a:ext cx="72770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1</a:t>
            </a:r>
          </a:p>
        </p:txBody>
      </p:sp>
      <p:sp>
        <p:nvSpPr>
          <p:cNvPr id="5" name="正方形/長方形 4">
            <a:extLst>
              <a:ext uri="{FF2B5EF4-FFF2-40B4-BE49-F238E27FC236}">
                <a16:creationId xmlns:a16="http://schemas.microsoft.com/office/drawing/2014/main" id="{80714538-0D39-71BA-0F55-6E5387BE8D5A}"/>
              </a:ext>
            </a:extLst>
          </p:cNvPr>
          <p:cNvSpPr/>
          <p:nvPr/>
        </p:nvSpPr>
        <p:spPr>
          <a:xfrm>
            <a:off x="342899" y="2095356"/>
            <a:ext cx="72770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2</a:t>
            </a:r>
          </a:p>
        </p:txBody>
      </p:sp>
      <p:sp>
        <p:nvSpPr>
          <p:cNvPr id="6" name="正方形/長方形 5">
            <a:extLst>
              <a:ext uri="{FF2B5EF4-FFF2-40B4-BE49-F238E27FC236}">
                <a16:creationId xmlns:a16="http://schemas.microsoft.com/office/drawing/2014/main" id="{5DC4975E-7392-911C-6971-E79ABDE8B756}"/>
              </a:ext>
            </a:extLst>
          </p:cNvPr>
          <p:cNvSpPr/>
          <p:nvPr/>
        </p:nvSpPr>
        <p:spPr>
          <a:xfrm>
            <a:off x="342899" y="3075945"/>
            <a:ext cx="72770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3</a:t>
            </a:r>
          </a:p>
        </p:txBody>
      </p:sp>
      <p:sp>
        <p:nvSpPr>
          <p:cNvPr id="7" name="正方形/長方形 6">
            <a:extLst>
              <a:ext uri="{FF2B5EF4-FFF2-40B4-BE49-F238E27FC236}">
                <a16:creationId xmlns:a16="http://schemas.microsoft.com/office/drawing/2014/main" id="{95F7CCC1-DB30-0F1D-0749-FACCBB8A5C00}"/>
              </a:ext>
            </a:extLst>
          </p:cNvPr>
          <p:cNvSpPr/>
          <p:nvPr/>
        </p:nvSpPr>
        <p:spPr>
          <a:xfrm>
            <a:off x="342899" y="4062165"/>
            <a:ext cx="72770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4</a:t>
            </a:r>
          </a:p>
        </p:txBody>
      </p:sp>
      <p:sp>
        <p:nvSpPr>
          <p:cNvPr id="8" name="正方形/長方形 7">
            <a:extLst>
              <a:ext uri="{FF2B5EF4-FFF2-40B4-BE49-F238E27FC236}">
                <a16:creationId xmlns:a16="http://schemas.microsoft.com/office/drawing/2014/main" id="{F7830EE1-637C-AB3A-D3A0-4E17A97D8C6C}"/>
              </a:ext>
            </a:extLst>
          </p:cNvPr>
          <p:cNvSpPr/>
          <p:nvPr/>
        </p:nvSpPr>
        <p:spPr>
          <a:xfrm>
            <a:off x="342899" y="5037123"/>
            <a:ext cx="72770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5</a:t>
            </a:r>
          </a:p>
        </p:txBody>
      </p:sp>
    </p:spTree>
    <p:extLst>
      <p:ext uri="{BB962C8B-B14F-4D97-AF65-F5344CB8AC3E}">
        <p14:creationId xmlns:p14="http://schemas.microsoft.com/office/powerpoint/2010/main" val="3680454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論文構成</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0" name="テキスト ボックス 9">
            <a:extLst>
              <a:ext uri="{FF2B5EF4-FFF2-40B4-BE49-F238E27FC236}">
                <a16:creationId xmlns:a16="http://schemas.microsoft.com/office/drawing/2014/main" id="{FBF6BD6E-1C3E-E892-2C1F-92FECB9E9500}"/>
              </a:ext>
            </a:extLst>
          </p:cNvPr>
          <p:cNvSpPr txBox="1"/>
          <p:nvPr/>
        </p:nvSpPr>
        <p:spPr>
          <a:xfrm>
            <a:off x="1190624" y="2076876"/>
            <a:ext cx="4905375" cy="369332"/>
          </a:xfrm>
          <a:prstGeom prst="rect">
            <a:avLst/>
          </a:prstGeom>
          <a:noFill/>
        </p:spPr>
        <p:txBody>
          <a:bodyPr wrap="square" rtlCol="0">
            <a:spAutoFit/>
          </a:bodyPr>
          <a:lstStyle/>
          <a:p>
            <a:r>
              <a:rPr kumimoji="1" lang="ja-JP" altLang="en-US" dirty="0">
                <a:solidFill>
                  <a:schemeClr val="bg2"/>
                </a:solidFill>
              </a:rPr>
              <a:t>予測と既存の研究結果の比較</a:t>
            </a:r>
          </a:p>
        </p:txBody>
      </p:sp>
      <p:sp>
        <p:nvSpPr>
          <p:cNvPr id="11" name="テキスト ボックス 10">
            <a:extLst>
              <a:ext uri="{FF2B5EF4-FFF2-40B4-BE49-F238E27FC236}">
                <a16:creationId xmlns:a16="http://schemas.microsoft.com/office/drawing/2014/main" id="{B0A9557E-5232-B330-CB7A-18FE904515A9}"/>
              </a:ext>
            </a:extLst>
          </p:cNvPr>
          <p:cNvSpPr txBox="1"/>
          <p:nvPr/>
        </p:nvSpPr>
        <p:spPr>
          <a:xfrm>
            <a:off x="1184909" y="3057465"/>
            <a:ext cx="6315544" cy="369332"/>
          </a:xfrm>
          <a:prstGeom prst="rect">
            <a:avLst/>
          </a:prstGeom>
          <a:noFill/>
        </p:spPr>
        <p:txBody>
          <a:bodyPr wrap="square" rtlCol="0">
            <a:spAutoFit/>
          </a:bodyPr>
          <a:lstStyle/>
          <a:p>
            <a:r>
              <a:rPr kumimoji="1" lang="en-US" altLang="ja-JP" dirty="0">
                <a:solidFill>
                  <a:schemeClr val="bg2"/>
                </a:solidFill>
              </a:rPr>
              <a:t>MAVE</a:t>
            </a:r>
            <a:r>
              <a:rPr kumimoji="1" lang="ja-JP" altLang="en-US" dirty="0">
                <a:solidFill>
                  <a:schemeClr val="bg2"/>
                </a:solidFill>
              </a:rPr>
              <a:t>との比較による生命科学的知見との照合</a:t>
            </a:r>
          </a:p>
        </p:txBody>
      </p:sp>
      <p:sp>
        <p:nvSpPr>
          <p:cNvPr id="12" name="テキスト ボックス 11">
            <a:extLst>
              <a:ext uri="{FF2B5EF4-FFF2-40B4-BE49-F238E27FC236}">
                <a16:creationId xmlns:a16="http://schemas.microsoft.com/office/drawing/2014/main" id="{F2C400C2-1296-8A6C-6111-61BD9BB00252}"/>
              </a:ext>
            </a:extLst>
          </p:cNvPr>
          <p:cNvSpPr txBox="1"/>
          <p:nvPr/>
        </p:nvSpPr>
        <p:spPr>
          <a:xfrm>
            <a:off x="1184910" y="4038054"/>
            <a:ext cx="6315544" cy="369332"/>
          </a:xfrm>
          <a:prstGeom prst="rect">
            <a:avLst/>
          </a:prstGeom>
          <a:noFill/>
        </p:spPr>
        <p:txBody>
          <a:bodyPr wrap="square" rtlCol="0">
            <a:spAutoFit/>
          </a:bodyPr>
          <a:lstStyle/>
          <a:p>
            <a:r>
              <a:rPr kumimoji="1" lang="ja-JP" altLang="en-US" dirty="0">
                <a:solidFill>
                  <a:schemeClr val="bg2"/>
                </a:solidFill>
              </a:rPr>
              <a:t>病原性予測結果によるタンパク質の重要性評価</a:t>
            </a:r>
          </a:p>
        </p:txBody>
      </p:sp>
      <p:sp>
        <p:nvSpPr>
          <p:cNvPr id="13" name="テキスト ボックス 12">
            <a:extLst>
              <a:ext uri="{FF2B5EF4-FFF2-40B4-BE49-F238E27FC236}">
                <a16:creationId xmlns:a16="http://schemas.microsoft.com/office/drawing/2014/main" id="{CDC1809E-5CB9-05E8-C61B-95BD970D38F4}"/>
              </a:ext>
            </a:extLst>
          </p:cNvPr>
          <p:cNvSpPr txBox="1"/>
          <p:nvPr/>
        </p:nvSpPr>
        <p:spPr>
          <a:xfrm>
            <a:off x="1184909" y="5018643"/>
            <a:ext cx="6315544" cy="369332"/>
          </a:xfrm>
          <a:prstGeom prst="rect">
            <a:avLst/>
          </a:prstGeom>
          <a:noFill/>
        </p:spPr>
        <p:txBody>
          <a:bodyPr wrap="square" rtlCol="0">
            <a:spAutoFit/>
          </a:bodyPr>
          <a:lstStyle/>
          <a:p>
            <a:r>
              <a:rPr kumimoji="1" lang="ja-JP" altLang="en-US" dirty="0">
                <a:solidFill>
                  <a:schemeClr val="bg2"/>
                </a:solidFill>
              </a:rPr>
              <a:t>全タンパク質のアミノ酸に対する予測</a:t>
            </a:r>
          </a:p>
        </p:txBody>
      </p:sp>
      <p:sp>
        <p:nvSpPr>
          <p:cNvPr id="2" name="テキスト ボックス 1">
            <a:extLst>
              <a:ext uri="{FF2B5EF4-FFF2-40B4-BE49-F238E27FC236}">
                <a16:creationId xmlns:a16="http://schemas.microsoft.com/office/drawing/2014/main" id="{1248AA3E-8A72-2A2F-2CD2-160C73887F7E}"/>
              </a:ext>
            </a:extLst>
          </p:cNvPr>
          <p:cNvSpPr txBox="1"/>
          <p:nvPr/>
        </p:nvSpPr>
        <p:spPr>
          <a:xfrm>
            <a:off x="1184909" y="1172687"/>
            <a:ext cx="4905375" cy="369332"/>
          </a:xfrm>
          <a:prstGeom prst="rect">
            <a:avLst/>
          </a:prstGeom>
          <a:noFill/>
        </p:spPr>
        <p:txBody>
          <a:bodyPr wrap="square" rtlCol="0">
            <a:spAutoFit/>
          </a:bodyPr>
          <a:lstStyle/>
          <a:p>
            <a:r>
              <a:rPr kumimoji="1" lang="ja-JP" altLang="en-US" dirty="0">
                <a:solidFill>
                  <a:schemeClr val="tx1">
                    <a:lumMod val="95000"/>
                    <a:lumOff val="5000"/>
                  </a:schemeClr>
                </a:solidFill>
              </a:rPr>
              <a:t>提案するモデルと学習手法</a:t>
            </a:r>
          </a:p>
        </p:txBody>
      </p:sp>
      <p:sp>
        <p:nvSpPr>
          <p:cNvPr id="3" name="正方形/長方形 2">
            <a:extLst>
              <a:ext uri="{FF2B5EF4-FFF2-40B4-BE49-F238E27FC236}">
                <a16:creationId xmlns:a16="http://schemas.microsoft.com/office/drawing/2014/main" id="{3F564725-9EF9-97F1-946C-7DA7878DFECC}"/>
              </a:ext>
            </a:extLst>
          </p:cNvPr>
          <p:cNvSpPr/>
          <p:nvPr/>
        </p:nvSpPr>
        <p:spPr>
          <a:xfrm>
            <a:off x="342900" y="1191167"/>
            <a:ext cx="72770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1</a:t>
            </a:r>
          </a:p>
        </p:txBody>
      </p:sp>
      <p:sp>
        <p:nvSpPr>
          <p:cNvPr id="5" name="正方形/長方形 4">
            <a:extLst>
              <a:ext uri="{FF2B5EF4-FFF2-40B4-BE49-F238E27FC236}">
                <a16:creationId xmlns:a16="http://schemas.microsoft.com/office/drawing/2014/main" id="{80714538-0D39-71BA-0F55-6E5387BE8D5A}"/>
              </a:ext>
            </a:extLst>
          </p:cNvPr>
          <p:cNvSpPr/>
          <p:nvPr/>
        </p:nvSpPr>
        <p:spPr>
          <a:xfrm>
            <a:off x="342899" y="2095356"/>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2</a:t>
            </a:r>
          </a:p>
        </p:txBody>
      </p:sp>
      <p:sp>
        <p:nvSpPr>
          <p:cNvPr id="6" name="正方形/長方形 5">
            <a:extLst>
              <a:ext uri="{FF2B5EF4-FFF2-40B4-BE49-F238E27FC236}">
                <a16:creationId xmlns:a16="http://schemas.microsoft.com/office/drawing/2014/main" id="{5DC4975E-7392-911C-6971-E79ABDE8B756}"/>
              </a:ext>
            </a:extLst>
          </p:cNvPr>
          <p:cNvSpPr/>
          <p:nvPr/>
        </p:nvSpPr>
        <p:spPr>
          <a:xfrm>
            <a:off x="342899" y="3075945"/>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3</a:t>
            </a:r>
          </a:p>
        </p:txBody>
      </p:sp>
      <p:sp>
        <p:nvSpPr>
          <p:cNvPr id="7" name="正方形/長方形 6">
            <a:extLst>
              <a:ext uri="{FF2B5EF4-FFF2-40B4-BE49-F238E27FC236}">
                <a16:creationId xmlns:a16="http://schemas.microsoft.com/office/drawing/2014/main" id="{95F7CCC1-DB30-0F1D-0749-FACCBB8A5C00}"/>
              </a:ext>
            </a:extLst>
          </p:cNvPr>
          <p:cNvSpPr/>
          <p:nvPr/>
        </p:nvSpPr>
        <p:spPr>
          <a:xfrm>
            <a:off x="342899" y="4062165"/>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4</a:t>
            </a:r>
          </a:p>
        </p:txBody>
      </p:sp>
      <p:sp>
        <p:nvSpPr>
          <p:cNvPr id="8" name="正方形/長方形 7">
            <a:extLst>
              <a:ext uri="{FF2B5EF4-FFF2-40B4-BE49-F238E27FC236}">
                <a16:creationId xmlns:a16="http://schemas.microsoft.com/office/drawing/2014/main" id="{F7830EE1-637C-AB3A-D3A0-4E17A97D8C6C}"/>
              </a:ext>
            </a:extLst>
          </p:cNvPr>
          <p:cNvSpPr/>
          <p:nvPr/>
        </p:nvSpPr>
        <p:spPr>
          <a:xfrm>
            <a:off x="342899" y="5037123"/>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5</a:t>
            </a:r>
          </a:p>
        </p:txBody>
      </p:sp>
    </p:spTree>
    <p:extLst>
      <p:ext uri="{BB962C8B-B14F-4D97-AF65-F5344CB8AC3E}">
        <p14:creationId xmlns:p14="http://schemas.microsoft.com/office/powerpoint/2010/main" val="35816659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矢印: 右 27">
            <a:extLst>
              <a:ext uri="{FF2B5EF4-FFF2-40B4-BE49-F238E27FC236}">
                <a16:creationId xmlns:a16="http://schemas.microsoft.com/office/drawing/2014/main" id="{7DC027DC-F5CD-8EDE-FD63-5083B073F440}"/>
              </a:ext>
            </a:extLst>
          </p:cNvPr>
          <p:cNvSpPr/>
          <p:nvPr/>
        </p:nvSpPr>
        <p:spPr>
          <a:xfrm rot="5400000">
            <a:off x="6578217" y="1804113"/>
            <a:ext cx="256851" cy="1038885"/>
          </a:xfrm>
          <a:prstGeom prst="rightArrow">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1 </a:t>
            </a:r>
            <a:r>
              <a:rPr kumimoji="1" lang="ja-JP" altLang="en-US" sz="2200" b="1" dirty="0"/>
              <a:t>提案するモデルと学習手法</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7" name="図 6" descr="ダイアグラム&#10;&#10;自動的に生成された説明">
            <a:extLst>
              <a:ext uri="{FF2B5EF4-FFF2-40B4-BE49-F238E27FC236}">
                <a16:creationId xmlns:a16="http://schemas.microsoft.com/office/drawing/2014/main" id="{318E071C-9CB7-4A72-091E-6F5574DC199D}"/>
              </a:ext>
            </a:extLst>
          </p:cNvPr>
          <p:cNvPicPr>
            <a:picLocks noChangeAspect="1"/>
          </p:cNvPicPr>
          <p:nvPr/>
        </p:nvPicPr>
        <p:blipFill rotWithShape="1">
          <a:blip r:embed="rId3">
            <a:extLst>
              <a:ext uri="{28A0092B-C50C-407E-A947-70E740481C1C}">
                <a14:useLocalDpi xmlns:a14="http://schemas.microsoft.com/office/drawing/2010/main" val="0"/>
              </a:ext>
            </a:extLst>
          </a:blip>
          <a:srcRect r="27194" b="35780"/>
          <a:stretch/>
        </p:blipFill>
        <p:spPr>
          <a:xfrm>
            <a:off x="284655" y="1206074"/>
            <a:ext cx="4561613" cy="2166375"/>
          </a:xfrm>
          <a:prstGeom prst="rect">
            <a:avLst/>
          </a:prstGeom>
        </p:spPr>
      </p:pic>
      <p:sp>
        <p:nvSpPr>
          <p:cNvPr id="9" name="テキスト ボックス 8">
            <a:extLst>
              <a:ext uri="{FF2B5EF4-FFF2-40B4-BE49-F238E27FC236}">
                <a16:creationId xmlns:a16="http://schemas.microsoft.com/office/drawing/2014/main" id="{C8101CCB-EA36-54FE-D10F-085F7EB7A55D}"/>
              </a:ext>
            </a:extLst>
          </p:cNvPr>
          <p:cNvSpPr txBox="1"/>
          <p:nvPr/>
        </p:nvSpPr>
        <p:spPr>
          <a:xfrm>
            <a:off x="145893" y="531610"/>
            <a:ext cx="4087316" cy="338554"/>
          </a:xfrm>
          <a:prstGeom prst="rect">
            <a:avLst/>
          </a:prstGeom>
          <a:noFill/>
        </p:spPr>
        <p:txBody>
          <a:bodyPr wrap="square" rtlCol="0">
            <a:spAutoFit/>
          </a:bodyPr>
          <a:lstStyle/>
          <a:p>
            <a:r>
              <a:rPr kumimoji="1" lang="ja-JP" altLang="en-US" sz="1600" dirty="0">
                <a:solidFill>
                  <a:schemeClr val="tx1">
                    <a:lumMod val="85000"/>
                    <a:lumOff val="15000"/>
                  </a:schemeClr>
                </a:solidFill>
              </a:rPr>
              <a:t>モデルの構造</a:t>
            </a:r>
            <a:endParaRPr kumimoji="1" lang="ja-JP" altLang="en-US" sz="1600" dirty="0">
              <a:solidFill>
                <a:srgbClr val="3965B5"/>
              </a:solidFill>
            </a:endParaRPr>
          </a:p>
        </p:txBody>
      </p:sp>
      <p:sp>
        <p:nvSpPr>
          <p:cNvPr id="10" name="正方形/長方形 9">
            <a:extLst>
              <a:ext uri="{FF2B5EF4-FFF2-40B4-BE49-F238E27FC236}">
                <a16:creationId xmlns:a16="http://schemas.microsoft.com/office/drawing/2014/main" id="{259E0E2C-FEF7-A790-1A50-DAE13FEDB7A5}"/>
              </a:ext>
            </a:extLst>
          </p:cNvPr>
          <p:cNvSpPr/>
          <p:nvPr/>
        </p:nvSpPr>
        <p:spPr>
          <a:xfrm>
            <a:off x="73893" y="547887"/>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2" name="正方形/長方形 11">
            <a:extLst>
              <a:ext uri="{FF2B5EF4-FFF2-40B4-BE49-F238E27FC236}">
                <a16:creationId xmlns:a16="http://schemas.microsoft.com/office/drawing/2014/main" id="{3A664F95-B713-538B-9904-15CDB8116A0A}"/>
              </a:ext>
            </a:extLst>
          </p:cNvPr>
          <p:cNvSpPr/>
          <p:nvPr/>
        </p:nvSpPr>
        <p:spPr>
          <a:xfrm>
            <a:off x="2897871" y="3236188"/>
            <a:ext cx="1905148" cy="26049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lumMod val="95000"/>
                    <a:lumOff val="5000"/>
                  </a:schemeClr>
                </a:solidFill>
              </a:rPr>
              <a:t>AlphaFold2</a:t>
            </a:r>
            <a:r>
              <a:rPr kumimoji="1" lang="ja-JP" altLang="en-US" sz="1200" dirty="0">
                <a:solidFill>
                  <a:schemeClr val="tx1">
                    <a:lumMod val="95000"/>
                    <a:lumOff val="5000"/>
                  </a:schemeClr>
                </a:solidFill>
              </a:rPr>
              <a:t>と同じ構造</a:t>
            </a:r>
            <a:endParaRPr kumimoji="1" lang="en-US" altLang="ja-JP" sz="1200" dirty="0">
              <a:solidFill>
                <a:schemeClr val="tx1">
                  <a:lumMod val="95000"/>
                  <a:lumOff val="5000"/>
                </a:schemeClr>
              </a:solidFill>
            </a:endParaRPr>
          </a:p>
        </p:txBody>
      </p:sp>
      <p:pic>
        <p:nvPicPr>
          <p:cNvPr id="13" name="図 12" descr="ダイアグラム&#10;&#10;自動的に生成された説明">
            <a:extLst>
              <a:ext uri="{FF2B5EF4-FFF2-40B4-BE49-F238E27FC236}">
                <a16:creationId xmlns:a16="http://schemas.microsoft.com/office/drawing/2014/main" id="{F72B2A5F-85B3-F62B-911F-96AB85D2A611}"/>
              </a:ext>
            </a:extLst>
          </p:cNvPr>
          <p:cNvPicPr>
            <a:picLocks noChangeAspect="1"/>
          </p:cNvPicPr>
          <p:nvPr/>
        </p:nvPicPr>
        <p:blipFill rotWithShape="1">
          <a:blip r:embed="rId3">
            <a:extLst>
              <a:ext uri="{28A0092B-C50C-407E-A947-70E740481C1C}">
                <a14:useLocalDpi xmlns:a14="http://schemas.microsoft.com/office/drawing/2010/main" val="0"/>
              </a:ext>
            </a:extLst>
          </a:blip>
          <a:srcRect l="76016" t="6723" r="507" b="75126"/>
          <a:stretch/>
        </p:blipFill>
        <p:spPr>
          <a:xfrm>
            <a:off x="5328070" y="1410909"/>
            <a:ext cx="1286273" cy="535437"/>
          </a:xfrm>
          <a:prstGeom prst="rect">
            <a:avLst/>
          </a:prstGeom>
        </p:spPr>
      </p:pic>
      <p:pic>
        <p:nvPicPr>
          <p:cNvPr id="14" name="図 13" descr="ダイアグラム&#10;&#10;自動的に生成された説明">
            <a:extLst>
              <a:ext uri="{FF2B5EF4-FFF2-40B4-BE49-F238E27FC236}">
                <a16:creationId xmlns:a16="http://schemas.microsoft.com/office/drawing/2014/main" id="{00910C55-4D5C-5073-E692-74C34287081A}"/>
              </a:ext>
            </a:extLst>
          </p:cNvPr>
          <p:cNvPicPr>
            <a:picLocks noChangeAspect="1"/>
          </p:cNvPicPr>
          <p:nvPr/>
        </p:nvPicPr>
        <p:blipFill rotWithShape="1">
          <a:blip r:embed="rId3">
            <a:extLst>
              <a:ext uri="{28A0092B-C50C-407E-A947-70E740481C1C}">
                <a14:useLocalDpi xmlns:a14="http://schemas.microsoft.com/office/drawing/2010/main" val="0"/>
              </a:ext>
            </a:extLst>
          </a:blip>
          <a:srcRect l="28212" t="32110" r="61890" b="44887"/>
          <a:stretch/>
        </p:blipFill>
        <p:spPr>
          <a:xfrm>
            <a:off x="6946269" y="1341806"/>
            <a:ext cx="500931" cy="626834"/>
          </a:xfrm>
          <a:prstGeom prst="rect">
            <a:avLst/>
          </a:prstGeom>
        </p:spPr>
      </p:pic>
      <p:sp>
        <p:nvSpPr>
          <p:cNvPr id="15" name="テキスト ボックス 14">
            <a:extLst>
              <a:ext uri="{FF2B5EF4-FFF2-40B4-BE49-F238E27FC236}">
                <a16:creationId xmlns:a16="http://schemas.microsoft.com/office/drawing/2014/main" id="{944B51D2-C2C8-38C5-EA6B-423E63B8718D}"/>
              </a:ext>
            </a:extLst>
          </p:cNvPr>
          <p:cNvSpPr txBox="1"/>
          <p:nvPr/>
        </p:nvSpPr>
        <p:spPr>
          <a:xfrm>
            <a:off x="5041111" y="901740"/>
            <a:ext cx="1326571" cy="307777"/>
          </a:xfrm>
          <a:prstGeom prst="rect">
            <a:avLst/>
          </a:prstGeom>
          <a:noFill/>
        </p:spPr>
        <p:txBody>
          <a:bodyPr wrap="square" rtlCol="0">
            <a:spAutoFit/>
          </a:bodyPr>
          <a:lstStyle/>
          <a:p>
            <a:r>
              <a:rPr kumimoji="1" lang="ja-JP" altLang="en-US" sz="1400" u="sng" dirty="0">
                <a:solidFill>
                  <a:schemeClr val="tx1">
                    <a:lumMod val="85000"/>
                    <a:lumOff val="15000"/>
                  </a:schemeClr>
                </a:solidFill>
              </a:rPr>
              <a:t>① 事前学習</a:t>
            </a:r>
            <a:endParaRPr kumimoji="1" lang="ja-JP" altLang="en-US" sz="1400" u="sng" dirty="0">
              <a:solidFill>
                <a:srgbClr val="3965B5"/>
              </a:solidFill>
            </a:endParaRPr>
          </a:p>
        </p:txBody>
      </p:sp>
      <p:sp>
        <p:nvSpPr>
          <p:cNvPr id="16" name="テキスト ボックス 15">
            <a:extLst>
              <a:ext uri="{FF2B5EF4-FFF2-40B4-BE49-F238E27FC236}">
                <a16:creationId xmlns:a16="http://schemas.microsoft.com/office/drawing/2014/main" id="{A4303DCD-155A-194A-54CB-D3F3699E1A0D}"/>
              </a:ext>
            </a:extLst>
          </p:cNvPr>
          <p:cNvSpPr txBox="1"/>
          <p:nvPr/>
        </p:nvSpPr>
        <p:spPr>
          <a:xfrm>
            <a:off x="6639704" y="1533446"/>
            <a:ext cx="281204" cy="307777"/>
          </a:xfrm>
          <a:prstGeom prst="rect">
            <a:avLst/>
          </a:prstGeom>
          <a:noFill/>
        </p:spPr>
        <p:txBody>
          <a:bodyPr wrap="square" rtlCol="0">
            <a:spAutoFit/>
          </a:bodyPr>
          <a:lstStyle/>
          <a:p>
            <a:pPr algn="ctr"/>
            <a:r>
              <a:rPr kumimoji="1" lang="en-US" altLang="ja-JP" sz="1400" dirty="0">
                <a:solidFill>
                  <a:schemeClr val="tx1">
                    <a:lumMod val="85000"/>
                    <a:lumOff val="15000"/>
                  </a:schemeClr>
                </a:solidFill>
              </a:rPr>
              <a:t>+</a:t>
            </a:r>
            <a:endParaRPr kumimoji="1" lang="ja-JP" altLang="en-US" sz="1400" dirty="0">
              <a:solidFill>
                <a:srgbClr val="3965B5"/>
              </a:solidFill>
            </a:endParaRPr>
          </a:p>
        </p:txBody>
      </p:sp>
      <p:sp>
        <p:nvSpPr>
          <p:cNvPr id="17" name="テキスト ボックス 16">
            <a:extLst>
              <a:ext uri="{FF2B5EF4-FFF2-40B4-BE49-F238E27FC236}">
                <a16:creationId xmlns:a16="http://schemas.microsoft.com/office/drawing/2014/main" id="{7B8029E1-5405-E240-158A-33E2E8C4A23A}"/>
              </a:ext>
            </a:extLst>
          </p:cNvPr>
          <p:cNvSpPr txBox="1"/>
          <p:nvPr/>
        </p:nvSpPr>
        <p:spPr>
          <a:xfrm>
            <a:off x="7528323" y="1253832"/>
            <a:ext cx="1281968" cy="738664"/>
          </a:xfrm>
          <a:prstGeom prst="rect">
            <a:avLst/>
          </a:prstGeom>
          <a:noFill/>
        </p:spPr>
        <p:txBody>
          <a:bodyPr wrap="square" rtlCol="0">
            <a:spAutoFit/>
          </a:bodyPr>
          <a:lstStyle/>
          <a:p>
            <a:pPr algn="ctr"/>
            <a:r>
              <a:rPr kumimoji="1" lang="en-US" altLang="ja-JP" sz="1400" dirty="0">
                <a:solidFill>
                  <a:schemeClr val="tx1">
                    <a:lumMod val="85000"/>
                    <a:lumOff val="15000"/>
                  </a:schemeClr>
                </a:solidFill>
              </a:rPr>
              <a:t>Masked MSA</a:t>
            </a:r>
          </a:p>
          <a:p>
            <a:pPr algn="ctr"/>
            <a:r>
              <a:rPr kumimoji="1" lang="en-US" altLang="ja-JP" sz="1400" dirty="0">
                <a:solidFill>
                  <a:schemeClr val="tx1">
                    <a:lumMod val="85000"/>
                    <a:lumOff val="15000"/>
                  </a:schemeClr>
                </a:solidFill>
              </a:rPr>
              <a:t>prediction</a:t>
            </a:r>
          </a:p>
          <a:p>
            <a:pPr algn="ctr"/>
            <a:r>
              <a:rPr kumimoji="1" lang="en-US" altLang="ja-JP" sz="1400" dirty="0">
                <a:solidFill>
                  <a:schemeClr val="tx1">
                    <a:lumMod val="85000"/>
                    <a:lumOff val="15000"/>
                  </a:schemeClr>
                </a:solidFill>
              </a:rPr>
              <a:t>(</a:t>
            </a:r>
            <a:r>
              <a:rPr kumimoji="1" lang="ja-JP" altLang="en-US" sz="1400" dirty="0">
                <a:solidFill>
                  <a:schemeClr val="tx1">
                    <a:lumMod val="85000"/>
                    <a:lumOff val="15000"/>
                  </a:schemeClr>
                </a:solidFill>
              </a:rPr>
              <a:t>言語モデル</a:t>
            </a:r>
            <a:r>
              <a:rPr kumimoji="1" lang="en-US" altLang="ja-JP" sz="1400" dirty="0">
                <a:solidFill>
                  <a:schemeClr val="tx1">
                    <a:lumMod val="85000"/>
                    <a:lumOff val="15000"/>
                  </a:schemeClr>
                </a:solidFill>
              </a:rPr>
              <a:t>)</a:t>
            </a:r>
            <a:endParaRPr kumimoji="1" lang="ja-JP" altLang="en-US" sz="1400" dirty="0">
              <a:solidFill>
                <a:srgbClr val="3965B5"/>
              </a:solidFill>
            </a:endParaRPr>
          </a:p>
        </p:txBody>
      </p:sp>
      <p:sp>
        <p:nvSpPr>
          <p:cNvPr id="19" name="テキスト ボックス 18">
            <a:extLst>
              <a:ext uri="{FF2B5EF4-FFF2-40B4-BE49-F238E27FC236}">
                <a16:creationId xmlns:a16="http://schemas.microsoft.com/office/drawing/2014/main" id="{3B409ABD-3737-2B9F-C1F5-C4C1C86959B5}"/>
              </a:ext>
            </a:extLst>
          </p:cNvPr>
          <p:cNvSpPr txBox="1"/>
          <p:nvPr/>
        </p:nvSpPr>
        <p:spPr>
          <a:xfrm>
            <a:off x="5028000" y="2397081"/>
            <a:ext cx="2810852" cy="307777"/>
          </a:xfrm>
          <a:prstGeom prst="rect">
            <a:avLst/>
          </a:prstGeom>
          <a:noFill/>
        </p:spPr>
        <p:txBody>
          <a:bodyPr wrap="square" rtlCol="0">
            <a:spAutoFit/>
          </a:bodyPr>
          <a:lstStyle/>
          <a:p>
            <a:r>
              <a:rPr kumimoji="1" lang="ja-JP" altLang="en-US" sz="1400" u="sng" dirty="0">
                <a:solidFill>
                  <a:schemeClr val="tx1">
                    <a:lumMod val="85000"/>
                    <a:lumOff val="15000"/>
                  </a:schemeClr>
                </a:solidFill>
              </a:rPr>
              <a:t>② </a:t>
            </a:r>
            <a:r>
              <a:rPr kumimoji="1" lang="en-US" altLang="ja-JP" sz="1400" u="sng" dirty="0">
                <a:solidFill>
                  <a:schemeClr val="tx1">
                    <a:lumMod val="85000"/>
                    <a:lumOff val="15000"/>
                  </a:schemeClr>
                </a:solidFill>
              </a:rPr>
              <a:t>Fine tuning</a:t>
            </a:r>
            <a:endParaRPr kumimoji="1" lang="ja-JP" altLang="en-US" sz="1400" u="sng" dirty="0">
              <a:solidFill>
                <a:srgbClr val="3965B5"/>
              </a:solidFill>
            </a:endParaRPr>
          </a:p>
        </p:txBody>
      </p:sp>
      <p:sp>
        <p:nvSpPr>
          <p:cNvPr id="22" name="テキスト ボックス 21">
            <a:extLst>
              <a:ext uri="{FF2B5EF4-FFF2-40B4-BE49-F238E27FC236}">
                <a16:creationId xmlns:a16="http://schemas.microsoft.com/office/drawing/2014/main" id="{7D5D28ED-03A2-C783-1B9A-703266786CE4}"/>
              </a:ext>
            </a:extLst>
          </p:cNvPr>
          <p:cNvSpPr txBox="1"/>
          <p:nvPr/>
        </p:nvSpPr>
        <p:spPr>
          <a:xfrm>
            <a:off x="5109028" y="531610"/>
            <a:ext cx="4087316" cy="338554"/>
          </a:xfrm>
          <a:prstGeom prst="rect">
            <a:avLst/>
          </a:prstGeom>
          <a:noFill/>
        </p:spPr>
        <p:txBody>
          <a:bodyPr wrap="square" rtlCol="0">
            <a:spAutoFit/>
          </a:bodyPr>
          <a:lstStyle/>
          <a:p>
            <a:r>
              <a:rPr kumimoji="1" lang="ja-JP" altLang="en-US" sz="1600" dirty="0">
                <a:solidFill>
                  <a:schemeClr val="tx1">
                    <a:lumMod val="85000"/>
                    <a:lumOff val="15000"/>
                  </a:schemeClr>
                </a:solidFill>
              </a:rPr>
              <a:t>学習方法</a:t>
            </a:r>
            <a:endParaRPr kumimoji="1" lang="ja-JP" altLang="en-US" sz="1600" dirty="0">
              <a:solidFill>
                <a:srgbClr val="3965B5"/>
              </a:solidFill>
            </a:endParaRPr>
          </a:p>
        </p:txBody>
      </p:sp>
      <p:sp>
        <p:nvSpPr>
          <p:cNvPr id="23" name="正方形/長方形 22">
            <a:extLst>
              <a:ext uri="{FF2B5EF4-FFF2-40B4-BE49-F238E27FC236}">
                <a16:creationId xmlns:a16="http://schemas.microsoft.com/office/drawing/2014/main" id="{390D6132-9C30-B2F5-8E37-2C9C062E977F}"/>
              </a:ext>
            </a:extLst>
          </p:cNvPr>
          <p:cNvSpPr/>
          <p:nvPr/>
        </p:nvSpPr>
        <p:spPr>
          <a:xfrm>
            <a:off x="5037028" y="547887"/>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4" name="正方形/長方形 23">
            <a:extLst>
              <a:ext uri="{FF2B5EF4-FFF2-40B4-BE49-F238E27FC236}">
                <a16:creationId xmlns:a16="http://schemas.microsoft.com/office/drawing/2014/main" id="{BD5625D6-6240-3829-413B-C6310A9ECE4F}"/>
              </a:ext>
            </a:extLst>
          </p:cNvPr>
          <p:cNvSpPr/>
          <p:nvPr/>
        </p:nvSpPr>
        <p:spPr>
          <a:xfrm>
            <a:off x="5210561" y="4961347"/>
            <a:ext cx="3862002" cy="1091455"/>
          </a:xfrm>
          <a:prstGeom prst="rect">
            <a:avLst/>
          </a:prstGeom>
          <a:solidFill>
            <a:srgbClr val="D8E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200" dirty="0">
                <a:solidFill>
                  <a:schemeClr val="tx1">
                    <a:lumMod val="95000"/>
                    <a:lumOff val="5000"/>
                  </a:schemeClr>
                </a:solidFill>
              </a:rPr>
              <a:t>　・事前学習と</a:t>
            </a:r>
            <a:r>
              <a:rPr kumimoji="1" lang="en-US" altLang="ja-JP" sz="1200" dirty="0">
                <a:solidFill>
                  <a:schemeClr val="tx1">
                    <a:lumMod val="95000"/>
                    <a:lumOff val="5000"/>
                  </a:schemeClr>
                </a:solidFill>
              </a:rPr>
              <a:t>Fine tuning</a:t>
            </a:r>
          </a:p>
          <a:p>
            <a:r>
              <a:rPr kumimoji="1" lang="ja-JP" altLang="en-US" sz="1200" dirty="0">
                <a:solidFill>
                  <a:schemeClr val="tx1">
                    <a:lumMod val="95000"/>
                    <a:lumOff val="5000"/>
                  </a:schemeClr>
                </a:solidFill>
              </a:rPr>
              <a:t>目的のタスクの学習データが少ない場合に</a:t>
            </a:r>
            <a:r>
              <a:rPr kumimoji="1" lang="en-US" altLang="ja-JP" sz="1200" dirty="0">
                <a:solidFill>
                  <a:schemeClr val="tx1">
                    <a:lumMod val="95000"/>
                    <a:lumOff val="5000"/>
                  </a:schemeClr>
                </a:solidFill>
              </a:rPr>
              <a:t>, </a:t>
            </a:r>
            <a:r>
              <a:rPr kumimoji="1" lang="ja-JP" altLang="en-US" sz="1200" dirty="0">
                <a:solidFill>
                  <a:schemeClr val="tx1">
                    <a:lumMod val="95000"/>
                    <a:lumOff val="5000"/>
                  </a:schemeClr>
                </a:solidFill>
              </a:rPr>
              <a:t>関連する別のタスクを学習してから</a:t>
            </a:r>
            <a:r>
              <a:rPr kumimoji="1" lang="en-US" altLang="ja-JP" sz="1200" dirty="0">
                <a:solidFill>
                  <a:schemeClr val="tx1">
                    <a:lumMod val="95000"/>
                    <a:lumOff val="5000"/>
                  </a:schemeClr>
                </a:solidFill>
              </a:rPr>
              <a:t>, </a:t>
            </a:r>
            <a:r>
              <a:rPr kumimoji="1" lang="ja-JP" altLang="en-US" sz="1200" dirty="0">
                <a:solidFill>
                  <a:schemeClr val="tx1">
                    <a:lumMod val="95000"/>
                    <a:lumOff val="5000"/>
                  </a:schemeClr>
                </a:solidFill>
              </a:rPr>
              <a:t>目的のタスクを学習すること。</a:t>
            </a:r>
            <a:endParaRPr kumimoji="1" lang="en-US" altLang="ja-JP" sz="1200" dirty="0">
              <a:solidFill>
                <a:schemeClr val="tx1">
                  <a:lumMod val="95000"/>
                  <a:lumOff val="5000"/>
                </a:schemeClr>
              </a:solidFill>
            </a:endParaRPr>
          </a:p>
          <a:p>
            <a:r>
              <a:rPr kumimoji="1" lang="ja-JP" altLang="en-US" sz="1200" dirty="0">
                <a:solidFill>
                  <a:schemeClr val="tx1">
                    <a:lumMod val="95000"/>
                    <a:lumOff val="5000"/>
                  </a:schemeClr>
                </a:solidFill>
              </a:rPr>
              <a:t>様々なタスクで広く使われている。</a:t>
            </a:r>
            <a:endParaRPr kumimoji="1" lang="en-US" altLang="ja-JP" sz="1200" dirty="0">
              <a:solidFill>
                <a:schemeClr val="tx1">
                  <a:lumMod val="95000"/>
                  <a:lumOff val="5000"/>
                </a:schemeClr>
              </a:solidFill>
            </a:endParaRPr>
          </a:p>
          <a:p>
            <a:r>
              <a:rPr kumimoji="1" lang="ja-JP" altLang="en-US" sz="1200" dirty="0">
                <a:solidFill>
                  <a:schemeClr val="tx1">
                    <a:lumMod val="95000"/>
                    <a:lumOff val="5000"/>
                  </a:schemeClr>
                </a:solidFill>
              </a:rPr>
              <a:t>　</a:t>
            </a:r>
            <a:endParaRPr kumimoji="1" lang="en-US" altLang="ja-JP" sz="1200" dirty="0">
              <a:solidFill>
                <a:schemeClr val="tx1">
                  <a:lumMod val="95000"/>
                  <a:lumOff val="5000"/>
                </a:schemeClr>
              </a:solidFill>
            </a:endParaRPr>
          </a:p>
        </p:txBody>
      </p:sp>
      <p:sp>
        <p:nvSpPr>
          <p:cNvPr id="26" name="テキスト ボックス 25">
            <a:extLst>
              <a:ext uri="{FF2B5EF4-FFF2-40B4-BE49-F238E27FC236}">
                <a16:creationId xmlns:a16="http://schemas.microsoft.com/office/drawing/2014/main" id="{BE12C73F-7F1B-5FB9-64B6-717245324852}"/>
              </a:ext>
            </a:extLst>
          </p:cNvPr>
          <p:cNvSpPr txBox="1"/>
          <p:nvPr/>
        </p:nvSpPr>
        <p:spPr>
          <a:xfrm>
            <a:off x="145893" y="3969542"/>
            <a:ext cx="4087316" cy="338554"/>
          </a:xfrm>
          <a:prstGeom prst="rect">
            <a:avLst/>
          </a:prstGeom>
          <a:noFill/>
        </p:spPr>
        <p:txBody>
          <a:bodyPr wrap="square" rtlCol="0">
            <a:spAutoFit/>
          </a:bodyPr>
          <a:lstStyle/>
          <a:p>
            <a:r>
              <a:rPr kumimoji="1" lang="ja-JP" altLang="en-US" sz="1600" dirty="0">
                <a:solidFill>
                  <a:schemeClr val="tx1">
                    <a:lumMod val="85000"/>
                    <a:lumOff val="15000"/>
                  </a:schemeClr>
                </a:solidFill>
              </a:rPr>
              <a:t>評価指標</a:t>
            </a:r>
            <a:endParaRPr kumimoji="1" lang="ja-JP" altLang="en-US" sz="1600" dirty="0">
              <a:solidFill>
                <a:srgbClr val="3965B5"/>
              </a:solidFill>
            </a:endParaRPr>
          </a:p>
        </p:txBody>
      </p:sp>
      <p:sp>
        <p:nvSpPr>
          <p:cNvPr id="27" name="正方形/長方形 26">
            <a:extLst>
              <a:ext uri="{FF2B5EF4-FFF2-40B4-BE49-F238E27FC236}">
                <a16:creationId xmlns:a16="http://schemas.microsoft.com/office/drawing/2014/main" id="{27C62083-AF10-53F3-81FC-BD29A576DE95}"/>
              </a:ext>
            </a:extLst>
          </p:cNvPr>
          <p:cNvSpPr/>
          <p:nvPr/>
        </p:nvSpPr>
        <p:spPr>
          <a:xfrm>
            <a:off x="73893" y="3985819"/>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9" name="テキスト ボックス 28">
            <a:extLst>
              <a:ext uri="{FF2B5EF4-FFF2-40B4-BE49-F238E27FC236}">
                <a16:creationId xmlns:a16="http://schemas.microsoft.com/office/drawing/2014/main" id="{58C1CD9B-2D3E-EC38-2323-F057FF078CDA}"/>
              </a:ext>
            </a:extLst>
          </p:cNvPr>
          <p:cNvSpPr txBox="1"/>
          <p:nvPr/>
        </p:nvSpPr>
        <p:spPr>
          <a:xfrm>
            <a:off x="4827661" y="3833255"/>
            <a:ext cx="3862002" cy="461665"/>
          </a:xfrm>
          <a:prstGeom prst="rect">
            <a:avLst/>
          </a:prstGeom>
          <a:noFill/>
        </p:spPr>
        <p:txBody>
          <a:bodyPr wrap="square" rtlCol="0">
            <a:spAutoFit/>
          </a:bodyPr>
          <a:lstStyle/>
          <a:p>
            <a:pPr algn="ctr"/>
            <a:r>
              <a:rPr kumimoji="1" lang="ja-JP" altLang="en-US" sz="1200" dirty="0">
                <a:solidFill>
                  <a:schemeClr val="tx1">
                    <a:lumMod val="95000"/>
                    <a:lumOff val="5000"/>
                  </a:schemeClr>
                </a:solidFill>
              </a:rPr>
              <a:t>ヒト</a:t>
            </a:r>
            <a:r>
              <a:rPr kumimoji="1" lang="en-US" altLang="ja-JP" sz="1200" dirty="0">
                <a:solidFill>
                  <a:schemeClr val="tx1">
                    <a:lumMod val="95000"/>
                    <a:lumOff val="5000"/>
                  </a:schemeClr>
                </a:solidFill>
              </a:rPr>
              <a:t>or</a:t>
            </a:r>
            <a:r>
              <a:rPr kumimoji="1" lang="ja-JP" altLang="en-US" sz="1200" dirty="0">
                <a:solidFill>
                  <a:schemeClr val="tx1">
                    <a:lumMod val="95000"/>
                    <a:lumOff val="5000"/>
                  </a:schemeClr>
                </a:solidFill>
              </a:rPr>
              <a:t>霊長類で観測された変異を良性</a:t>
            </a:r>
            <a:r>
              <a:rPr kumimoji="1" lang="en-US" altLang="ja-JP" sz="1200" dirty="0">
                <a:solidFill>
                  <a:schemeClr val="tx1">
                    <a:lumMod val="95000"/>
                    <a:lumOff val="5000"/>
                  </a:schemeClr>
                </a:solidFill>
              </a:rPr>
              <a:t>, </a:t>
            </a:r>
          </a:p>
          <a:p>
            <a:pPr algn="ctr"/>
            <a:r>
              <a:rPr kumimoji="1" lang="ja-JP" altLang="en-US" sz="1200" dirty="0">
                <a:solidFill>
                  <a:schemeClr val="tx1">
                    <a:lumMod val="95000"/>
                    <a:lumOff val="5000"/>
                  </a:schemeClr>
                </a:solidFill>
              </a:rPr>
              <a:t>そうでない変異を病原性としてどちらかを予測</a:t>
            </a:r>
          </a:p>
        </p:txBody>
      </p:sp>
      <p:pic>
        <p:nvPicPr>
          <p:cNvPr id="32" name="図 31" descr="ダイアグラム&#10;&#10;自動的に生成された説明">
            <a:extLst>
              <a:ext uri="{FF2B5EF4-FFF2-40B4-BE49-F238E27FC236}">
                <a16:creationId xmlns:a16="http://schemas.microsoft.com/office/drawing/2014/main" id="{F8340F6A-F8BA-E147-6327-DC8B7107A542}"/>
              </a:ext>
            </a:extLst>
          </p:cNvPr>
          <p:cNvPicPr>
            <a:picLocks noChangeAspect="1"/>
          </p:cNvPicPr>
          <p:nvPr/>
        </p:nvPicPr>
        <p:blipFill rotWithShape="1">
          <a:blip r:embed="rId3">
            <a:extLst>
              <a:ext uri="{28A0092B-C50C-407E-A947-70E740481C1C}">
                <a14:useLocalDpi xmlns:a14="http://schemas.microsoft.com/office/drawing/2010/main" val="0"/>
              </a:ext>
            </a:extLst>
          </a:blip>
          <a:srcRect t="67670" r="53826" b="-406"/>
          <a:stretch/>
        </p:blipFill>
        <p:spPr>
          <a:xfrm>
            <a:off x="5159812" y="2778383"/>
            <a:ext cx="2600857" cy="992778"/>
          </a:xfrm>
          <a:prstGeom prst="rect">
            <a:avLst/>
          </a:prstGeom>
        </p:spPr>
      </p:pic>
      <p:pic>
        <p:nvPicPr>
          <p:cNvPr id="33" name="図 32" descr="ダイアグラム&#10;&#10;自動的に生成された説明">
            <a:extLst>
              <a:ext uri="{FF2B5EF4-FFF2-40B4-BE49-F238E27FC236}">
                <a16:creationId xmlns:a16="http://schemas.microsoft.com/office/drawing/2014/main" id="{8F3EDCB9-5BF9-B317-BE6B-944A115FB066}"/>
              </a:ext>
            </a:extLst>
          </p:cNvPr>
          <p:cNvPicPr>
            <a:picLocks noChangeAspect="1"/>
          </p:cNvPicPr>
          <p:nvPr/>
        </p:nvPicPr>
        <p:blipFill rotWithShape="1">
          <a:blip r:embed="rId3">
            <a:extLst>
              <a:ext uri="{28A0092B-C50C-407E-A947-70E740481C1C}">
                <a14:useLocalDpi xmlns:a14="http://schemas.microsoft.com/office/drawing/2010/main" val="0"/>
              </a:ext>
            </a:extLst>
          </a:blip>
          <a:srcRect l="51204" t="69419" r="164" b="96"/>
          <a:stretch/>
        </p:blipFill>
        <p:spPr>
          <a:xfrm>
            <a:off x="694126" y="4264844"/>
            <a:ext cx="2990849" cy="1009391"/>
          </a:xfrm>
          <a:prstGeom prst="rect">
            <a:avLst/>
          </a:prstGeom>
        </p:spPr>
      </p:pic>
      <p:sp>
        <p:nvSpPr>
          <p:cNvPr id="34" name="テキスト ボックス 33">
            <a:extLst>
              <a:ext uri="{FF2B5EF4-FFF2-40B4-BE49-F238E27FC236}">
                <a16:creationId xmlns:a16="http://schemas.microsoft.com/office/drawing/2014/main" id="{C25988B3-E338-DA4A-2ED2-0D880EF7A872}"/>
              </a:ext>
            </a:extLst>
          </p:cNvPr>
          <p:cNvSpPr txBox="1"/>
          <p:nvPr/>
        </p:nvSpPr>
        <p:spPr>
          <a:xfrm>
            <a:off x="243243" y="5334260"/>
            <a:ext cx="4581665" cy="307777"/>
          </a:xfrm>
          <a:prstGeom prst="rect">
            <a:avLst/>
          </a:prstGeom>
          <a:noFill/>
        </p:spPr>
        <p:txBody>
          <a:bodyPr wrap="square" rtlCol="0">
            <a:spAutoFit/>
          </a:bodyPr>
          <a:lstStyle/>
          <a:p>
            <a:r>
              <a:rPr kumimoji="1" lang="ja-JP" altLang="en-US" sz="1400" dirty="0">
                <a:solidFill>
                  <a:schemeClr val="tx1">
                    <a:lumMod val="95000"/>
                    <a:lumOff val="5000"/>
                  </a:schemeClr>
                </a:solidFill>
              </a:rPr>
              <a:t>① 報告された病原性変異のデータベース</a:t>
            </a:r>
            <a:r>
              <a:rPr kumimoji="1" lang="en-US" altLang="ja-JP" sz="1400" dirty="0">
                <a:solidFill>
                  <a:schemeClr val="tx1">
                    <a:lumMod val="95000"/>
                    <a:lumOff val="5000"/>
                  </a:schemeClr>
                </a:solidFill>
              </a:rPr>
              <a:t>(</a:t>
            </a:r>
            <a:r>
              <a:rPr kumimoji="1" lang="en-US" altLang="ja-JP" sz="1400" dirty="0" err="1">
                <a:solidFill>
                  <a:schemeClr val="tx1">
                    <a:lumMod val="95000"/>
                    <a:lumOff val="5000"/>
                  </a:schemeClr>
                </a:solidFill>
              </a:rPr>
              <a:t>ClinVar</a:t>
            </a:r>
            <a:r>
              <a:rPr kumimoji="1" lang="en-US" altLang="ja-JP" sz="1400" dirty="0">
                <a:solidFill>
                  <a:schemeClr val="tx1">
                    <a:lumMod val="95000"/>
                    <a:lumOff val="5000"/>
                  </a:schemeClr>
                </a:solidFill>
              </a:rPr>
              <a:t>)</a:t>
            </a:r>
            <a:endParaRPr kumimoji="1" lang="ja-JP" altLang="en-US" sz="1400" dirty="0">
              <a:solidFill>
                <a:schemeClr val="tx1">
                  <a:lumMod val="95000"/>
                  <a:lumOff val="5000"/>
                </a:schemeClr>
              </a:solidFill>
            </a:endParaRPr>
          </a:p>
        </p:txBody>
      </p:sp>
      <p:sp>
        <p:nvSpPr>
          <p:cNvPr id="35" name="テキスト ボックス 34">
            <a:extLst>
              <a:ext uri="{FF2B5EF4-FFF2-40B4-BE49-F238E27FC236}">
                <a16:creationId xmlns:a16="http://schemas.microsoft.com/office/drawing/2014/main" id="{9ECB438E-9943-5BA2-331A-787E2FB8392D}"/>
              </a:ext>
            </a:extLst>
          </p:cNvPr>
          <p:cNvSpPr txBox="1"/>
          <p:nvPr/>
        </p:nvSpPr>
        <p:spPr>
          <a:xfrm>
            <a:off x="243242" y="5734628"/>
            <a:ext cx="5054723" cy="307777"/>
          </a:xfrm>
          <a:prstGeom prst="rect">
            <a:avLst/>
          </a:prstGeom>
          <a:noFill/>
        </p:spPr>
        <p:txBody>
          <a:bodyPr wrap="square" rtlCol="0">
            <a:spAutoFit/>
          </a:bodyPr>
          <a:lstStyle/>
          <a:p>
            <a:r>
              <a:rPr kumimoji="1" lang="ja-JP" altLang="en-US" sz="1400" dirty="0">
                <a:solidFill>
                  <a:schemeClr val="tx1">
                    <a:lumMod val="95000"/>
                    <a:lumOff val="5000"/>
                  </a:schemeClr>
                </a:solidFill>
              </a:rPr>
              <a:t>② 発達障害の子供で見られた</a:t>
            </a:r>
            <a:r>
              <a:rPr kumimoji="1" lang="en-US" altLang="ja-JP" sz="1400" dirty="0">
                <a:solidFill>
                  <a:schemeClr val="tx1">
                    <a:lumMod val="95000"/>
                    <a:lumOff val="5000"/>
                  </a:schemeClr>
                </a:solidFill>
              </a:rPr>
              <a:t>de novo</a:t>
            </a:r>
            <a:r>
              <a:rPr kumimoji="1" lang="ja-JP" altLang="en-US" sz="1400" dirty="0">
                <a:solidFill>
                  <a:schemeClr val="tx1">
                    <a:lumMod val="95000"/>
                    <a:lumOff val="5000"/>
                  </a:schemeClr>
                </a:solidFill>
              </a:rPr>
              <a:t>変異データ </a:t>
            </a:r>
            <a:r>
              <a:rPr kumimoji="1" lang="en-US" altLang="ja-JP" sz="1400" dirty="0">
                <a:solidFill>
                  <a:schemeClr val="tx1">
                    <a:lumMod val="95000"/>
                    <a:lumOff val="5000"/>
                  </a:schemeClr>
                </a:solidFill>
              </a:rPr>
              <a:t>(DDD)</a:t>
            </a:r>
            <a:endParaRPr kumimoji="1" lang="ja-JP" altLang="en-US" sz="1400" dirty="0">
              <a:solidFill>
                <a:schemeClr val="tx1">
                  <a:lumMod val="95000"/>
                  <a:lumOff val="5000"/>
                </a:schemeClr>
              </a:solidFill>
            </a:endParaRPr>
          </a:p>
        </p:txBody>
      </p:sp>
      <p:sp>
        <p:nvSpPr>
          <p:cNvPr id="36" name="テキスト ボックス 35">
            <a:extLst>
              <a:ext uri="{FF2B5EF4-FFF2-40B4-BE49-F238E27FC236}">
                <a16:creationId xmlns:a16="http://schemas.microsoft.com/office/drawing/2014/main" id="{A1313BB5-98BC-8B01-B8AF-DF124CF5901B}"/>
              </a:ext>
            </a:extLst>
          </p:cNvPr>
          <p:cNvSpPr txBox="1"/>
          <p:nvPr/>
        </p:nvSpPr>
        <p:spPr>
          <a:xfrm>
            <a:off x="243242" y="6163442"/>
            <a:ext cx="4581665" cy="307777"/>
          </a:xfrm>
          <a:prstGeom prst="rect">
            <a:avLst/>
          </a:prstGeom>
          <a:noFill/>
        </p:spPr>
        <p:txBody>
          <a:bodyPr wrap="square" rtlCol="0">
            <a:spAutoFit/>
          </a:bodyPr>
          <a:lstStyle/>
          <a:p>
            <a:r>
              <a:rPr kumimoji="1" lang="ja-JP" altLang="en-US" sz="1400" dirty="0">
                <a:solidFill>
                  <a:schemeClr val="tx1">
                    <a:lumMod val="95000"/>
                    <a:lumOff val="5000"/>
                  </a:schemeClr>
                </a:solidFill>
              </a:rPr>
              <a:t>③ </a:t>
            </a:r>
            <a:r>
              <a:rPr kumimoji="1" lang="en-US" altLang="ja-JP" sz="1400" dirty="0">
                <a:solidFill>
                  <a:schemeClr val="tx1">
                    <a:lumMod val="95000"/>
                    <a:lumOff val="5000"/>
                  </a:schemeClr>
                </a:solidFill>
              </a:rPr>
              <a:t>MAVE</a:t>
            </a:r>
            <a:r>
              <a:rPr kumimoji="1" lang="ja-JP" altLang="en-US" sz="1400" dirty="0">
                <a:solidFill>
                  <a:schemeClr val="tx1">
                    <a:lumMod val="95000"/>
                    <a:lumOff val="5000"/>
                  </a:schemeClr>
                </a:solidFill>
              </a:rPr>
              <a:t>試験による変異の病原性データ</a:t>
            </a:r>
            <a:r>
              <a:rPr kumimoji="1" lang="en-US" altLang="ja-JP" sz="1400" dirty="0">
                <a:solidFill>
                  <a:schemeClr val="tx1">
                    <a:lumMod val="95000"/>
                    <a:lumOff val="5000"/>
                  </a:schemeClr>
                </a:solidFill>
              </a:rPr>
              <a:t>(</a:t>
            </a:r>
            <a:r>
              <a:rPr kumimoji="1" lang="en-US" altLang="ja-JP" sz="1400" dirty="0" err="1">
                <a:solidFill>
                  <a:schemeClr val="tx1">
                    <a:lumMod val="95000"/>
                    <a:lumOff val="5000"/>
                  </a:schemeClr>
                </a:solidFill>
              </a:rPr>
              <a:t>ProteinGym</a:t>
            </a:r>
            <a:r>
              <a:rPr kumimoji="1" lang="en-US" altLang="ja-JP" sz="1400" dirty="0">
                <a:solidFill>
                  <a:schemeClr val="tx1">
                    <a:lumMod val="95000"/>
                    <a:lumOff val="5000"/>
                  </a:schemeClr>
                </a:solidFill>
              </a:rPr>
              <a:t>)</a:t>
            </a:r>
            <a:endParaRPr kumimoji="1" lang="ja-JP" altLang="en-US" sz="1400" dirty="0">
              <a:solidFill>
                <a:schemeClr val="tx1">
                  <a:lumMod val="95000"/>
                  <a:lumOff val="5000"/>
                </a:schemeClr>
              </a:solidFill>
            </a:endParaRPr>
          </a:p>
        </p:txBody>
      </p:sp>
      <p:sp>
        <p:nvSpPr>
          <p:cNvPr id="37" name="テキスト ボックス 36">
            <a:extLst>
              <a:ext uri="{FF2B5EF4-FFF2-40B4-BE49-F238E27FC236}">
                <a16:creationId xmlns:a16="http://schemas.microsoft.com/office/drawing/2014/main" id="{836F9C83-5EB2-5F54-B7C1-281693877304}"/>
              </a:ext>
            </a:extLst>
          </p:cNvPr>
          <p:cNvSpPr txBox="1"/>
          <p:nvPr/>
        </p:nvSpPr>
        <p:spPr>
          <a:xfrm>
            <a:off x="109893" y="6545511"/>
            <a:ext cx="4581665" cy="307777"/>
          </a:xfrm>
          <a:prstGeom prst="rect">
            <a:avLst/>
          </a:prstGeom>
          <a:noFill/>
        </p:spPr>
        <p:txBody>
          <a:bodyPr wrap="square" rtlCol="0">
            <a:spAutoFit/>
          </a:bodyPr>
          <a:lstStyle/>
          <a:p>
            <a:r>
              <a:rPr kumimoji="1" lang="ja-JP" altLang="en-US" sz="1400" dirty="0">
                <a:solidFill>
                  <a:schemeClr val="tx1">
                    <a:lumMod val="95000"/>
                    <a:lumOff val="5000"/>
                  </a:schemeClr>
                </a:solidFill>
              </a:rPr>
              <a:t>これらの予測精度を既存の病原性予測モデルと比較</a:t>
            </a:r>
          </a:p>
        </p:txBody>
      </p:sp>
      <p:sp>
        <p:nvSpPr>
          <p:cNvPr id="38" name="正方形/長方形 37">
            <a:extLst>
              <a:ext uri="{FF2B5EF4-FFF2-40B4-BE49-F238E27FC236}">
                <a16:creationId xmlns:a16="http://schemas.microsoft.com/office/drawing/2014/main" id="{881D3CDA-4A85-4EBF-D362-AB0C93534132}"/>
              </a:ext>
            </a:extLst>
          </p:cNvPr>
          <p:cNvSpPr/>
          <p:nvPr/>
        </p:nvSpPr>
        <p:spPr>
          <a:xfrm>
            <a:off x="5210561" y="6158927"/>
            <a:ext cx="3862002" cy="640231"/>
          </a:xfrm>
          <a:prstGeom prst="rect">
            <a:avLst/>
          </a:prstGeom>
          <a:solidFill>
            <a:srgbClr val="D8E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200" dirty="0">
                <a:solidFill>
                  <a:schemeClr val="tx1">
                    <a:lumMod val="95000"/>
                    <a:lumOff val="5000"/>
                  </a:schemeClr>
                </a:solidFill>
              </a:rPr>
              <a:t>　・</a:t>
            </a:r>
            <a:r>
              <a:rPr kumimoji="1" lang="en-US" altLang="ja-JP" sz="1200" dirty="0">
                <a:solidFill>
                  <a:schemeClr val="tx1">
                    <a:lumMod val="95000"/>
                    <a:lumOff val="5000"/>
                  </a:schemeClr>
                </a:solidFill>
              </a:rPr>
              <a:t>de novo </a:t>
            </a:r>
            <a:r>
              <a:rPr kumimoji="1" lang="ja-JP" altLang="en-US" sz="1200" dirty="0">
                <a:solidFill>
                  <a:schemeClr val="tx1">
                    <a:lumMod val="95000"/>
                    <a:lumOff val="5000"/>
                  </a:schemeClr>
                </a:solidFill>
              </a:rPr>
              <a:t>変異</a:t>
            </a:r>
            <a:endParaRPr kumimoji="1" lang="en-US" altLang="ja-JP" sz="1200" dirty="0">
              <a:solidFill>
                <a:schemeClr val="tx1">
                  <a:lumMod val="95000"/>
                  <a:lumOff val="5000"/>
                </a:schemeClr>
              </a:solidFill>
            </a:endParaRPr>
          </a:p>
          <a:p>
            <a:r>
              <a:rPr kumimoji="1" lang="ja-JP" altLang="en-US" sz="1200" dirty="0">
                <a:solidFill>
                  <a:schemeClr val="tx1">
                    <a:lumMod val="95000"/>
                    <a:lumOff val="5000"/>
                  </a:schemeClr>
                </a:solidFill>
              </a:rPr>
              <a:t>両親には見られなかったが</a:t>
            </a:r>
            <a:r>
              <a:rPr kumimoji="1" lang="en-US" altLang="ja-JP" sz="1200" dirty="0">
                <a:solidFill>
                  <a:schemeClr val="tx1">
                    <a:lumMod val="95000"/>
                    <a:lumOff val="5000"/>
                  </a:schemeClr>
                </a:solidFill>
              </a:rPr>
              <a:t>, </a:t>
            </a:r>
            <a:r>
              <a:rPr kumimoji="1" lang="ja-JP" altLang="en-US" sz="1200" dirty="0">
                <a:solidFill>
                  <a:schemeClr val="tx1">
                    <a:lumMod val="95000"/>
                    <a:lumOff val="5000"/>
                  </a:schemeClr>
                </a:solidFill>
              </a:rPr>
              <a:t>子供に新たに発見された変異。</a:t>
            </a:r>
            <a:endParaRPr kumimoji="1" lang="en-US" altLang="ja-JP" sz="1200" dirty="0">
              <a:solidFill>
                <a:schemeClr val="tx1">
                  <a:lumMod val="95000"/>
                  <a:lumOff val="5000"/>
                </a:schemeClr>
              </a:solidFill>
            </a:endParaRPr>
          </a:p>
          <a:p>
            <a:r>
              <a:rPr kumimoji="1" lang="ja-JP" altLang="en-US" sz="1200" dirty="0">
                <a:solidFill>
                  <a:schemeClr val="tx1">
                    <a:lumMod val="95000"/>
                    <a:lumOff val="5000"/>
                  </a:schemeClr>
                </a:solidFill>
              </a:rPr>
              <a:t>　</a:t>
            </a:r>
            <a:endParaRPr kumimoji="1" lang="en-US" altLang="ja-JP" sz="1200" dirty="0">
              <a:solidFill>
                <a:schemeClr val="tx1">
                  <a:lumMod val="95000"/>
                  <a:lumOff val="5000"/>
                </a:schemeClr>
              </a:solidFill>
            </a:endParaRPr>
          </a:p>
        </p:txBody>
      </p:sp>
      <p:sp>
        <p:nvSpPr>
          <p:cNvPr id="2" name="テキスト ボックス 1">
            <a:extLst>
              <a:ext uri="{FF2B5EF4-FFF2-40B4-BE49-F238E27FC236}">
                <a16:creationId xmlns:a16="http://schemas.microsoft.com/office/drawing/2014/main" id="{FADE3AC5-49EC-7150-F8DE-4014E4DE0236}"/>
              </a:ext>
            </a:extLst>
          </p:cNvPr>
          <p:cNvSpPr txBox="1"/>
          <p:nvPr/>
        </p:nvSpPr>
        <p:spPr>
          <a:xfrm>
            <a:off x="5108865" y="4397301"/>
            <a:ext cx="4065394" cy="461665"/>
          </a:xfrm>
          <a:prstGeom prst="rect">
            <a:avLst/>
          </a:prstGeom>
          <a:noFill/>
        </p:spPr>
        <p:txBody>
          <a:bodyPr wrap="square" rtlCol="0">
            <a:spAutoFit/>
          </a:bodyPr>
          <a:lstStyle/>
          <a:p>
            <a:pPr marL="171450" indent="-171450">
              <a:buFont typeface="Wingdings" panose="05000000000000000000" pitchFamily="2" charset="2"/>
              <a:buChar char="ü"/>
            </a:pPr>
            <a:r>
              <a:rPr kumimoji="1" lang="ja-JP" altLang="en-US" sz="1200">
                <a:solidFill>
                  <a:schemeClr val="tx1">
                    <a:lumMod val="95000"/>
                    <a:lumOff val="5000"/>
                  </a:schemeClr>
                </a:solidFill>
              </a:rPr>
              <a:t>良性</a:t>
            </a:r>
            <a:r>
              <a:rPr kumimoji="1" lang="ja-JP" altLang="en-US" sz="1200" dirty="0">
                <a:solidFill>
                  <a:schemeClr val="tx1">
                    <a:lumMod val="95000"/>
                    <a:lumOff val="5000"/>
                  </a:schemeClr>
                </a:solidFill>
              </a:rPr>
              <a:t>と判定された未観測変異を良性として学習し直す</a:t>
            </a:r>
            <a:r>
              <a:rPr kumimoji="1" lang="en-US" altLang="ja-JP" sz="1200" dirty="0">
                <a:solidFill>
                  <a:schemeClr val="tx1">
                    <a:lumMod val="95000"/>
                    <a:lumOff val="5000"/>
                  </a:schemeClr>
                </a:solidFill>
              </a:rPr>
              <a:t>(self distillation)</a:t>
            </a:r>
            <a:r>
              <a:rPr kumimoji="1" lang="ja-JP" altLang="en-US" sz="1200" dirty="0">
                <a:solidFill>
                  <a:schemeClr val="tx1">
                    <a:lumMod val="95000"/>
                    <a:lumOff val="5000"/>
                  </a:schemeClr>
                </a:solidFill>
              </a:rPr>
              <a:t>などの工夫をしている。</a:t>
            </a:r>
          </a:p>
        </p:txBody>
      </p:sp>
      <p:sp>
        <p:nvSpPr>
          <p:cNvPr id="3" name="吹き出し: 四角形 2">
            <a:extLst>
              <a:ext uri="{FF2B5EF4-FFF2-40B4-BE49-F238E27FC236}">
                <a16:creationId xmlns:a16="http://schemas.microsoft.com/office/drawing/2014/main" id="{B50B861B-1338-14B9-6FAB-ABE4E7DE707A}"/>
              </a:ext>
            </a:extLst>
          </p:cNvPr>
          <p:cNvSpPr/>
          <p:nvPr/>
        </p:nvSpPr>
        <p:spPr>
          <a:xfrm>
            <a:off x="474549" y="1010809"/>
            <a:ext cx="2792526" cy="260495"/>
          </a:xfrm>
          <a:prstGeom prst="wedgeRectCallout">
            <a:avLst>
              <a:gd name="adj1" fmla="val -21889"/>
              <a:gd name="adj2" fmla="val 167405"/>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lumMod val="95000"/>
                    <a:lumOff val="5000"/>
                  </a:schemeClr>
                </a:solidFill>
              </a:rPr>
              <a:t>ヒトタンパク質のアミノ酸配列を入力</a:t>
            </a:r>
          </a:p>
        </p:txBody>
      </p:sp>
      <p:sp>
        <p:nvSpPr>
          <p:cNvPr id="5" name="吹き出し: 四角形 4">
            <a:extLst>
              <a:ext uri="{FF2B5EF4-FFF2-40B4-BE49-F238E27FC236}">
                <a16:creationId xmlns:a16="http://schemas.microsoft.com/office/drawing/2014/main" id="{7693F33A-9938-901E-0A47-08CCB2F60F47}"/>
              </a:ext>
            </a:extLst>
          </p:cNvPr>
          <p:cNvSpPr/>
          <p:nvPr/>
        </p:nvSpPr>
        <p:spPr>
          <a:xfrm>
            <a:off x="109893" y="3565218"/>
            <a:ext cx="3575082" cy="286281"/>
          </a:xfrm>
          <a:prstGeom prst="wedgeRectCallout">
            <a:avLst>
              <a:gd name="adj1" fmla="val -601"/>
              <a:gd name="adj2" fmla="val -165789"/>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lumMod val="95000"/>
                    <a:lumOff val="5000"/>
                  </a:schemeClr>
                </a:solidFill>
              </a:rPr>
              <a:t>MSA(</a:t>
            </a:r>
            <a:r>
              <a:rPr kumimoji="1" lang="ja-JP" altLang="en-US" sz="1200" dirty="0">
                <a:solidFill>
                  <a:schemeClr val="tx1">
                    <a:lumMod val="95000"/>
                    <a:lumOff val="5000"/>
                  </a:schemeClr>
                </a:solidFill>
              </a:rPr>
              <a:t>他生物</a:t>
            </a:r>
            <a:r>
              <a:rPr kumimoji="1" lang="ja-JP" altLang="en-US" sz="1200">
                <a:solidFill>
                  <a:schemeClr val="tx1">
                    <a:lumMod val="95000"/>
                    <a:lumOff val="5000"/>
                  </a:schemeClr>
                </a:solidFill>
              </a:rPr>
              <a:t>種の類似配列</a:t>
            </a:r>
            <a:r>
              <a:rPr kumimoji="1" lang="en-US" altLang="ja-JP" sz="1200" dirty="0">
                <a:solidFill>
                  <a:schemeClr val="tx1">
                    <a:lumMod val="95000"/>
                    <a:lumOff val="5000"/>
                  </a:schemeClr>
                </a:solidFill>
              </a:rPr>
              <a:t>)</a:t>
            </a:r>
            <a:r>
              <a:rPr kumimoji="1" lang="ja-JP" altLang="en-US" sz="1200" dirty="0">
                <a:solidFill>
                  <a:schemeClr val="tx1">
                    <a:lumMod val="95000"/>
                    <a:lumOff val="5000"/>
                  </a:schemeClr>
                </a:solidFill>
              </a:rPr>
              <a:t>を一部マスクして入力</a:t>
            </a:r>
          </a:p>
        </p:txBody>
      </p:sp>
      <p:sp>
        <p:nvSpPr>
          <p:cNvPr id="8" name="テキスト ボックス 7">
            <a:extLst>
              <a:ext uri="{FF2B5EF4-FFF2-40B4-BE49-F238E27FC236}">
                <a16:creationId xmlns:a16="http://schemas.microsoft.com/office/drawing/2014/main" id="{9BF71547-4538-65DA-24B5-C0EC76CD5EE1}"/>
              </a:ext>
            </a:extLst>
          </p:cNvPr>
          <p:cNvSpPr txBox="1"/>
          <p:nvPr/>
        </p:nvSpPr>
        <p:spPr>
          <a:xfrm>
            <a:off x="7510740" y="914739"/>
            <a:ext cx="1633260" cy="276999"/>
          </a:xfrm>
          <a:prstGeom prst="rect">
            <a:avLst/>
          </a:prstGeom>
          <a:noFill/>
        </p:spPr>
        <p:txBody>
          <a:bodyPr wrap="square">
            <a:spAutoFit/>
          </a:bodyPr>
          <a:lstStyle/>
          <a:p>
            <a:r>
              <a:rPr kumimoji="1" lang="en-US" altLang="ja-JP" sz="1200" dirty="0">
                <a:solidFill>
                  <a:schemeClr val="tx1">
                    <a:lumMod val="85000"/>
                    <a:lumOff val="15000"/>
                  </a:schemeClr>
                </a:solidFill>
              </a:rPr>
              <a:t>※ AlphaFold2</a:t>
            </a:r>
            <a:r>
              <a:rPr kumimoji="1" lang="ja-JP" altLang="en-US" sz="1200" dirty="0">
                <a:solidFill>
                  <a:schemeClr val="tx1">
                    <a:lumMod val="85000"/>
                    <a:lumOff val="15000"/>
                  </a:schemeClr>
                </a:solidFill>
              </a:rPr>
              <a:t>と同じ</a:t>
            </a:r>
            <a:endParaRPr lang="ja-JP" altLang="en-US" sz="1200" dirty="0"/>
          </a:p>
        </p:txBody>
      </p:sp>
    </p:spTree>
    <p:extLst>
      <p:ext uri="{BB962C8B-B14F-4D97-AF65-F5344CB8AC3E}">
        <p14:creationId xmlns:p14="http://schemas.microsoft.com/office/powerpoint/2010/main" val="2446617806"/>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Arial"/>
        <a:cs typeface=""/>
      </a:majorFont>
      <a:minorFont>
        <a:latin typeface="Arial"/>
        <a:ea typeface="Arial"/>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7559</TotalTime>
  <Words>6860</Words>
  <Application>Microsoft Macintosh PowerPoint</Application>
  <PresentationFormat>画面に合わせる (4:3)</PresentationFormat>
  <Paragraphs>509</Paragraphs>
  <Slides>44</Slides>
  <Notes>43</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44</vt:i4>
      </vt:variant>
    </vt:vector>
  </HeadingPairs>
  <TitlesOfParts>
    <vt:vector size="49" baseType="lpstr">
      <vt:lpstr>游ゴシック</vt:lpstr>
      <vt:lpstr>Arial</vt:lpstr>
      <vt:lpstr>Menlo</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吉開　泰裕</dc:creator>
  <cp:lastModifiedBy>吉開　泰裕</cp:lastModifiedBy>
  <cp:revision>52</cp:revision>
  <dcterms:created xsi:type="dcterms:W3CDTF">2024-01-24T06:49:39Z</dcterms:created>
  <dcterms:modified xsi:type="dcterms:W3CDTF">2024-02-05T00:17:16Z</dcterms:modified>
</cp:coreProperties>
</file>